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24"/>
  </p:notesMasterIdLst>
  <p:handoutMasterIdLst>
    <p:handoutMasterId r:id="rId25"/>
  </p:handoutMasterIdLst>
  <p:sldIdLst>
    <p:sldId id="256" r:id="rId2"/>
    <p:sldId id="258" r:id="rId3"/>
    <p:sldId id="269" r:id="rId4"/>
    <p:sldId id="270" r:id="rId5"/>
    <p:sldId id="272" r:id="rId6"/>
    <p:sldId id="271" r:id="rId7"/>
    <p:sldId id="284" r:id="rId8"/>
    <p:sldId id="285" r:id="rId9"/>
    <p:sldId id="273" r:id="rId10"/>
    <p:sldId id="282" r:id="rId11"/>
    <p:sldId id="275" r:id="rId12"/>
    <p:sldId id="274" r:id="rId13"/>
    <p:sldId id="276" r:id="rId14"/>
    <p:sldId id="277" r:id="rId15"/>
    <p:sldId id="278" r:id="rId16"/>
    <p:sldId id="280" r:id="rId17"/>
    <p:sldId id="281" r:id="rId18"/>
    <p:sldId id="283" r:id="rId19"/>
    <p:sldId id="286" r:id="rId20"/>
    <p:sldId id="279" r:id="rId21"/>
    <p:sldId id="257" r:id="rId22"/>
    <p:sldId id="260" r:id="rId23"/>
  </p:sldIdLst>
  <p:sldSz cx="10693400" cy="7561263"/>
  <p:notesSz cx="6858000" cy="9144000"/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07" autoAdjust="0"/>
    <p:restoredTop sz="80992" autoAdjust="0"/>
  </p:normalViewPr>
  <p:slideViewPr>
    <p:cSldViewPr>
      <p:cViewPr varScale="1">
        <p:scale>
          <a:sx n="59" d="100"/>
          <a:sy n="59" d="100"/>
        </p:scale>
        <p:origin x="1626" y="102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Teaching with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JupyterHub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lessons learned</a:t>
            </a:r>
          </a:p>
          <a:p>
            <a:pPr rtl="0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JupyterHub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allows creating a multi-user Hub which spawns multiple instances of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notebook server. At the Institute Geomatics of the University of Applied Sciences and Arts Northwestern Switzerland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JupyterHub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is used for teaching Python in the master's course 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GeoProcessing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". The course uses large-scale (multi-terabyte)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geodata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 local instances of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Notebook are no option. This talk shares experiences in setting up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JupyterHub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 it is shown how notebooks and exercises are shared with the class. The Institute of Geomatics also uses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JupyterHub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for research projects, especially involving deep learning or other tasks where GPUs and a high performance compute clusters are required. It will be shown how we currently set this up and how we plan to do it in near future.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99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52425" lvl="1" indent="0">
              <a:buFont typeface="Arial" panose="020B0604020202020204" pitchFamily="34" charset="0"/>
              <a:buNone/>
            </a:pPr>
            <a:r>
              <a:rPr lang="de-CH" b="1" dirty="0" smtClean="0"/>
              <a:t>Other</a:t>
            </a:r>
            <a:r>
              <a:rPr lang="de-CH" b="1" baseline="0" dirty="0" smtClean="0"/>
              <a:t> Problems:</a:t>
            </a:r>
            <a:endParaRPr lang="de-CH" b="1" dirty="0" smtClean="0"/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Students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want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waste</a:t>
            </a:r>
            <a:r>
              <a:rPr lang="de-CH" dirty="0" smtClean="0"/>
              <a:t> </a:t>
            </a:r>
            <a:r>
              <a:rPr lang="de-CH" dirty="0" err="1" smtClean="0"/>
              <a:t>space</a:t>
            </a:r>
            <a:r>
              <a:rPr lang="de-CH" dirty="0" smtClean="0"/>
              <a:t> on </a:t>
            </a:r>
            <a:r>
              <a:rPr lang="de-CH" dirty="0" err="1" smtClean="0"/>
              <a:t>their</a:t>
            </a:r>
            <a:r>
              <a:rPr lang="de-CH" dirty="0" smtClean="0"/>
              <a:t> </a:t>
            </a:r>
            <a:r>
              <a:rPr lang="de-CH" dirty="0" err="1" smtClean="0"/>
              <a:t>laptop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anaconda</a:t>
            </a:r>
            <a:r>
              <a:rPr lang="de-CH" dirty="0" smtClean="0"/>
              <a:t>/</a:t>
            </a:r>
            <a:r>
              <a:rPr lang="de-CH" dirty="0" err="1" smtClean="0"/>
              <a:t>modules</a:t>
            </a:r>
            <a:r>
              <a:rPr lang="de-CH" dirty="0" smtClean="0"/>
              <a:t>/(</a:t>
            </a:r>
            <a:r>
              <a:rPr lang="de-CH" dirty="0" err="1" smtClean="0"/>
              <a:t>data</a:t>
            </a:r>
            <a:r>
              <a:rPr lang="de-CH" dirty="0" smtClean="0"/>
              <a:t>)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smtClean="0"/>
              <a:t>I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write</a:t>
            </a:r>
            <a:r>
              <a:rPr lang="de-CH" dirty="0" smtClean="0"/>
              <a:t> </a:t>
            </a:r>
            <a:r>
              <a:rPr lang="de-CH" dirty="0" err="1" smtClean="0"/>
              <a:t>installation</a:t>
            </a:r>
            <a:r>
              <a:rPr lang="de-CH" dirty="0" smtClean="0"/>
              <a:t> </a:t>
            </a:r>
            <a:r>
              <a:rPr lang="de-CH" dirty="0" err="1" smtClean="0"/>
              <a:t>instructions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each</a:t>
            </a:r>
            <a:r>
              <a:rPr lang="de-CH" dirty="0" smtClean="0"/>
              <a:t> OS / Python Version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still </a:t>
            </a:r>
            <a:r>
              <a:rPr lang="de-CH" baseline="0" dirty="0" err="1" smtClean="0"/>
              <a:t>problems</a:t>
            </a:r>
            <a:endParaRPr lang="de-CH" dirty="0" smtClean="0"/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smtClean="0"/>
              <a:t>Most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students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don’t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good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graphics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card</a:t>
            </a:r>
            <a:r>
              <a:rPr lang="de-CH" baseline="0" dirty="0" smtClean="0"/>
              <a:t> (GPU)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7097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300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738188" y="1978025"/>
            <a:ext cx="9213850" cy="28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/>
              <a:t>Untertitel der Präsentation</a:t>
            </a:r>
            <a:endParaRPr lang="de-CH" sz="2600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3200"/>
            <a:ext cx="9968400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100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1042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738000" cy="3081600"/>
          </a:xfrm>
          <a:solidFill>
            <a:srgbClr val="FFFF00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 dirty="0"/>
              <a:t> </a:t>
            </a: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36600" y="1044327"/>
            <a:ext cx="9213850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738188" y="1731713"/>
            <a:ext cx="9213850" cy="5217269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6600" y="1044327"/>
            <a:ext cx="9213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8188" y="1764407"/>
            <a:ext cx="921385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8949" y="7197725"/>
            <a:ext cx="1507902" cy="18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fld id="{8F7BDB67-F84B-4DA6-B216-C1056EB8C6FD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" y="7197725"/>
            <a:ext cx="74850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86850" y="7197725"/>
            <a:ext cx="8636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988">
              <a:defRPr sz="1200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738188" y="7161213"/>
            <a:ext cx="9213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00"/>
              </a:solidFill>
            </a:endParaRP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</p:sldLayoutIdLst>
  <p:hf hdr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2988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71450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788" indent="-169863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180975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319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5pPr>
      <a:lvl6pPr marL="18891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63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7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-to-jupyterhub-with-kubernetes.readthedocs.io/en/latest/index.html" TargetMode="External"/><Relationship Id="rId2" Type="http://schemas.openxmlformats.org/officeDocument/2006/relationships/hyperlink" Target="https://jupyterhub.readthedocs.io/en/stable/installation-guid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thalope.co.uk/2017/09/25/how-to-setup-tensorflow-jupyter-notebook-on-intel-nervana-ai-cluster-colfax-for-deep-learning/" TargetMode="External"/><Relationship Id="rId5" Type="http://schemas.openxmlformats.org/officeDocument/2006/relationships/hyperlink" Target="https://ritazh.com/running-jupyter-notebook-and-tensorboard-on-gpu-on-azure-using-kubernetes-e4c43948e9a8" TargetMode="External"/><Relationship Id="rId4" Type="http://schemas.openxmlformats.org/officeDocument/2006/relationships/hyperlink" Target="https://github.com/gifford-lab/jupyterhu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1026220" y="5508823"/>
            <a:ext cx="8039683" cy="1728192"/>
          </a:xfrm>
        </p:spPr>
        <p:txBody>
          <a:bodyPr/>
          <a:lstStyle/>
          <a:p>
            <a:r>
              <a:rPr lang="de-CH" sz="1600" b="0" dirty="0"/>
              <a:t>Prof. Martin Christen</a:t>
            </a:r>
            <a:br>
              <a:rPr lang="de-CH" sz="1600" b="0" dirty="0"/>
            </a:br>
            <a:r>
              <a:rPr lang="de-CH" sz="1600" b="0" dirty="0"/>
              <a:t>FHNW – University </a:t>
            </a:r>
            <a:r>
              <a:rPr lang="de-CH" sz="1600" b="0" dirty="0" err="1"/>
              <a:t>of</a:t>
            </a:r>
            <a:r>
              <a:rPr lang="de-CH" sz="1600" b="0" dirty="0"/>
              <a:t> Applied </a:t>
            </a:r>
            <a:r>
              <a:rPr lang="de-CH" sz="1600" b="0" dirty="0" err="1"/>
              <a:t>Sciences</a:t>
            </a:r>
            <a:r>
              <a:rPr lang="de-CH" sz="1600" b="0" dirty="0"/>
              <a:t> </a:t>
            </a:r>
            <a:r>
              <a:rPr lang="de-CH" sz="1600" b="0" dirty="0" err="1"/>
              <a:t>and</a:t>
            </a:r>
            <a:r>
              <a:rPr lang="de-CH" sz="1600" b="0" dirty="0"/>
              <a:t> Arts </a:t>
            </a:r>
            <a:r>
              <a:rPr lang="de-CH" sz="1600" b="0" dirty="0" err="1"/>
              <a:t>Northwestern</a:t>
            </a:r>
            <a:r>
              <a:rPr lang="de-CH" sz="1600" b="0" dirty="0"/>
              <a:t> </a:t>
            </a:r>
            <a:r>
              <a:rPr lang="de-CH" sz="1600" b="0" dirty="0" err="1"/>
              <a:t>Switzerland</a:t>
            </a:r>
            <a:r>
              <a:rPr lang="de-CH" sz="1600" b="0" dirty="0"/>
              <a:t/>
            </a:r>
            <a:br>
              <a:rPr lang="de-CH" sz="1600" b="0" dirty="0"/>
            </a:br>
            <a:r>
              <a:rPr lang="de-CH" sz="1600" b="0" dirty="0"/>
              <a:t>School </a:t>
            </a:r>
            <a:r>
              <a:rPr lang="de-CH" sz="1600" b="0" dirty="0" err="1"/>
              <a:t>of</a:t>
            </a:r>
            <a:r>
              <a:rPr lang="de-CH" sz="1600" b="0" dirty="0"/>
              <a:t> </a:t>
            </a:r>
            <a:r>
              <a:rPr lang="de-CH" sz="1600" b="0" dirty="0" err="1"/>
              <a:t>Architecture</a:t>
            </a:r>
            <a:r>
              <a:rPr lang="de-CH" sz="1600" b="0" dirty="0"/>
              <a:t>, </a:t>
            </a:r>
            <a:r>
              <a:rPr lang="de-CH" sz="1600" b="0" dirty="0" err="1"/>
              <a:t>Civil</a:t>
            </a:r>
            <a:r>
              <a:rPr lang="de-CH" sz="1600" b="0" dirty="0"/>
              <a:t> Engineering </a:t>
            </a:r>
            <a:r>
              <a:rPr lang="de-CH" sz="1600" b="0" dirty="0" err="1"/>
              <a:t>and</a:t>
            </a:r>
            <a:r>
              <a:rPr lang="de-CH" sz="1600" b="0" dirty="0"/>
              <a:t> </a:t>
            </a:r>
            <a:r>
              <a:rPr lang="de-CH" sz="1600" b="0" dirty="0" err="1"/>
              <a:t>Geomatics</a:t>
            </a:r>
            <a:r>
              <a:rPr lang="de-CH" sz="1600" b="0" dirty="0"/>
              <a:t/>
            </a:r>
            <a:br>
              <a:rPr lang="de-CH" sz="1600" b="0" dirty="0"/>
            </a:br>
            <a:r>
              <a:rPr lang="de-CH" sz="1600" b="0" dirty="0"/>
              <a:t>Institute </a:t>
            </a:r>
            <a:r>
              <a:rPr lang="de-CH" sz="1600" b="0" dirty="0" err="1"/>
              <a:t>Geomatics</a:t>
            </a:r>
            <a:r>
              <a:rPr lang="de-CH" sz="1600" b="0" dirty="0"/>
              <a:t> </a:t>
            </a:r>
          </a:p>
          <a:p>
            <a:r>
              <a:rPr lang="de-CH" sz="1600" b="0" dirty="0"/>
              <a:t>martin.christen@fhnw.ch		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1164" y="1044328"/>
            <a:ext cx="9213850" cy="129614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Teaching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lessons learned</a:t>
            </a: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/>
          </p:nvPr>
        </p:nvSpPr>
        <p:spPr>
          <a:xfrm>
            <a:off x="-1" y="3276000"/>
            <a:ext cx="738000" cy="3081600"/>
          </a:xfrm>
          <a:solidFill>
            <a:srgbClr val="00B0F0"/>
          </a:solidFill>
        </p:spPr>
        <p:txBody>
          <a:bodyPr/>
          <a:lstStyle/>
          <a:p>
            <a:endParaRPr lang="de-CH" dirty="0"/>
          </a:p>
        </p:txBody>
      </p:sp>
      <p:sp>
        <p:nvSpPr>
          <p:cNvPr id="2" name="AutoShape 2" descr="data:image/jpeg;base64,/9j/4AAQSkZJRgABAQAAAQABAAD/2wCEAAkGBxAREBMQEg8QDw4QEBIPEBQRFBYQDhEQFxUXGBcRFBUYHjQgGBolGxMUITEhMSsrMC4uFx8zOjMsNygtLisBCgoKDg0OGxAQGzAkHyQsLi8sLC0wLDcuLCwwLTEsLCwsNSs2LDQ0LCwsLSwsLCwtNC0sLCwsLCwsLCwsLCwsLP/AABEIAOEA4QMBEQACEQEDEQH/xAAcAAEAAgMBAQEAAAAAAAAAAAAABgcBBAUDCAL/xABJEAABAwECBwgNCwQDAQAAAAABAAIDBBESBQYHITFRkRMWUlRxksHSFzI1QWGBk6Gxs8LR4QgiIzM0U2JjdKKyQlVycxQkQxj/xAAaAQEAAgMBAAAAAAAAAAAAAAAABAUCAwYB/8QAMxEBAAECAgULBAMBAQEAAAAAAAECAwQRBRVSYaESFCExMlFxkbHB0SOB4fAiM0FiQhP/2gAMAwEAAhEDEQA/ALxQEBAQEGrhT6iX/VJ/EoPiZB9YZHe4dF/hJ66RBUvyju6cH6JnrZUHj8nfus/9FL6yJBHMrPdqu/3ew1BEkBBYuQTu1H/on/gg1ct3dyq5IPURoOLiJjRJgytjqmWuYDcnYP8A0gNl5vLoI8ICD6cxsxyp6PBpwgHtlbJG00oBzTSPFsbR4O+dQadSD5Kr62SeV80ry+WV7pJHHS5zjaSguX5M/b4Q/wAaX0zIK0yid1q/9bP6woLj+Tb9hqv1Y9W1BbyAgICAgICAgICAgICDVwp9RL/qk/iUHxMgluB8pOFqSBlNBV7nBECGN3KF1gLi453MJOdxQcjGTGSrwhK2arl3aVrBE11xjLGAkgWMAGlxQTr5O/dZ/wCil9ZEguXC2TPBFVO+ono90nldekdu07bxsstsa8AaB3kHz/lewFTUOE3U9LFuUAhieG3nv+c4G02vJPnQdLIlixR4RqqiOrh3ZkdOHsF+SOx18C21jgTmKC9MAZPcF0M4qKal3KdrXNDt1mfmcLCLHvI8yD5/y3d3Krkg9RGggtiDeqsM1EtPDSvlc6npjI6Fh0MMhBdy5x4rTrQaJCC7Pkz9vhD/ABpfTMgrTKJ3Wr/1s/rCguP5Nv2Gq/Vj1bUFvICAgICAgICAgICAgINXCn1Ev+qT+JQfEyC1sUMjLq+ihrBhAQ7u1zrm4X7tj3NsvboLe1t0d9BE8ouJpwTUspjUCovwNmvBm5WWuc27ZePA0+FBJvk791n/AKKX1kSD6TQfMeX7uy79PD6Cg7HybfttV+lHrGoPoRB8r5bu7lVyQeojQdLJLiqzClFhSmdY2UCkkp3n/wA5hu9h5D2p8BPfsQRvFHEqorcJDB7mOhMT3f8ALJ0wxsNjzqttzDWSO8g2cr1HHBhiohiaGRRMpY42jQ1jaWEAIJ38mft8If40vpmQVplE7rV/62f1hQSbJhlLjwRTywvpXzmWbdQWvDABdDbLCDqQTP8A+gYP7dL5ZvVQWjilhwV9FDWCMxCdrnBhN4tse5umzP2qDroCAgICAgICAgICDXwgwuhkaBa50bwBrJabAg+U+xhhr+3S86PrIPozJjg6amwTSwTxmKeNkgex1hLSZXkaM2gg+NBW+XDE/CFdhCKWlpJJ4m0jI3OaWgB+6SEtznURtQeWRPEzCNFhJ01TSSQRGlkjDnFpF8vjIGY6mnYgvVBQeWTEnCVZhR09NRyTQmGJoc0sAvAG0Zyg6eQvFKvoauofVUr4GPpwxhcWkF19pszHUgulB885V8RcKVeFqienopJYHiEMeCwB1kLAbLXW6QR4kEryDYr1tAa3/l0z6fdRTbneLTeu7tesuk6LzdqCz6bBcEc0tQyJjJ6i5uzwPnSXBY29yBBQmVbETClVheqqKeiklgk3C49pYA67BG06XW6WkeJBKsg2K1dQOrDV0z6cStpxHeLTeumW9ZdJ0XhtQQPHXJ5hefCVZNFQSvilqppI3AsscwvJDha7vhBxOxhhv+3S86PrIHYww3/bpedH1kH0bkywdNTYJpYJ4zFNGx4ex1lrSZHkaM2ghBJ0BAQEBAQEBAQEBAQEBAQEBAQEBAQEBAQEBAQEBAQEBAQEBAQEBAQQqtx/EcskRpSTHI+MndALbri23tfAq+rHxTVMcnqnvXdvQ010U18vriJ6u+PF49kZvFD5UdVeawjZ4s9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LByjt4o7yo6q81jGzxe6inb4flOwrJQMoCAgICAgICCmsa47tdUD80u5wDvaVDiIyu1eLtMBVnhqJ3enQ5S0pYgICAgICAgICAgICAgICAgIPaijvSxt4UjG7XAdKypjOqI3wwu1cmiqe6J9F6LonBiAgICAgICAgqbH2O7XynhNjd+wD2VS4yMr0/Z12iqs8LTuz9UeUVYiAgICAgICAg3GxNs0BauVLHNncm6gvOVLzM3JuoJypMzcm6gnKkzNybqCcqTM3JuoJypMzcm6gnKkzNybqCcqTNqSjOeVbY6mcN/FyO9WU4/PjPNcHdC3WIzuUxvRsZVycPXO6V0q/cSICAgICAgICCsMpUdlY08KBnmc8Kox0fVz3Op0NVnh5jumfSEUUJbCAgICAgICAg326ByLRLBlAQEBAQEBBovOc8pW6Opm7WJMd6vg8Be7ZG5ScJGd6n9/xB0nVlha/t6wt5XjjhAQEBAQEBAQV3lRj+lgdrjkbzXNPtKr0hH8qZ8XR6Dn+Fcb4/eCEqvXgg9qKmdLI2Jll95uttNgt8JWVFE11RTH+td27Taomurqh295lZqi5/wUnmN3d5q/XGG3+RvMrNUXP+Ccxu7vM1xht/kbzKzVFz/gnMbu7zNcYbf5G8ys1Rc/4JzG7u8zXGG3+RvMrNUXP+Ccxu7vM1xht/kbzKzVFz/gnMbu7zNcYbf5Og3Eyss0RaOH8Fr1fe3ebHW+G3+TO8ys1Rc/4LzV97d5mt8Nv8jeZWaouf8ABNX3t3ma3w2/yN5lZqi5/wAE1fe3eZrfDb/I3mVmqLn/AATV97d5mt8Nv8jeZWaouf8ABNX3t3ma3w2/ycfCVA+nkMUl2+ACbptGfRnUa7aqtVcmrrTbF+m9Ry6OpqrW3Oet7NJ8nUdtcDwYZHfxb7Sl4GPq/aVXpicsN4zC01cuUEBAQEBAQEBBBsqUXzKd+p8jOcGn2FXaQjoplfaDq/lXTuj94q+VY6EQbuBJLtTAdU0fncB0rbZnK5TO+EfF08qxXH/M+i21fuIEBAQEBB0W6EGUBAQEBBV2OD7a2bwFjdjGrnsbOd+r9/x12jYyw1P39ZcVxzHkKix1pzQW9mmWTGO2olfwYbvOeD7Cn6Pj+czuUum6vpUxv9I/KyFauaEBAQEBAQEBBEcpkdtIx3BqGnxFjx6SFBx8Z24nf8rjQtWV+Y76feFZqpdOIPSnfdex3Be12wgr2mcpiWNccqmY74lci6NwQgICAgIOi3QgygICAgIKlw/Jeqpz+c8bDZ0LmsTOd2qd7s8HTlh6I3Q5k3ankWqnrSYaS3M09yWx/aX/AOpo8V8n0hWWj47U+HuoNOVdinx9k9Vk58QEBAQEBAQEEcygx20Eh4L43fvA6VExsZ2Z+3qstE1ZYqnfE+iqFTOtEGHaF5PU9hctM+8xjuExrtoBXSUznES4K5Tya5jumXovWCN48Vk0MUb4pHRkylrrvfBaSP4qFja6qKYmmculbaJs27tyqm5GfR7odvhrOMybR7lX85u7Ur3V+G2IN8NZxmTaPcnObu1Jq/DbEG+Gs4zJtHuTnN3ak1fhtiG+3GGss+0yaNY9y0zir21LHmOG2IZ3w1nGZNo9yc7vbUnMcNsQb4azjMm0e5Od3tqTmOG2IN8NZxmTaPcnO721JzHDbEG+Gs4zJtHuTnd7ak5jhtiDfDWcZk2j3Jzu9tScxw2xDnSPLiXE2ucS5xOkkm0lR5nOc5SoiIjKHjUdqfF6VlT1soaa2slkZMI7KeV2uezxBjfeVa6Pj+Ezv9nNabq+rTG73lMlPUogICAgICAgIOPjhHeoagaoy7mkO6FoxUfRq8EzR9WWJo8VOqidmICC2cAPvUsB/Ijt5Q0A+hX2HnO1TO6HE4ynLEXI/wCp9W+tyMjmPrLaS3gysO20dKh46Ppfda6GqyxOXfEq6VO6oQEG+3QORaJYMoCAgICAg8qo/N8ayo63sNRbWS08nUdlCDwpZHbDd9lXGBj6X3lymmJzxOXdEfKTqYqxAQEBAQEBAQaWG471NO3hQSjx3Ctd2M6Ko3S34ark3qJ3x6qSC593AgILQxRkvUUPga5ux7h0K8wk52aXHaTpyxVf29IdhSEFy8ZaF89M+JgBeSwtBIANjgdJ8AK0Ym3Ny3NMdaZgL1Nm/TXV1dPohO9Ct+7b5RnvVbzK93cXQ62wu1PlJvQrfu2+UZ705le7uJrbC7U+Usb0K37tvlGe9OZXu7ia2wu1PlLoNxQrbPqm89vvWrmF/u4sda4ba4Sb0K37pvPb715zC/3cTWuG2uEm9Ct+6bz2+9OYX+7ia1w21wk3oVv3Tee33pzC/wB3E1rhtrhJvQrfum89vvTmF/u4mtcNtcJedTivVxsdI6NoYxpc432mwAWnvrGvBXqaZqmOiN7OjSOHrqimmemd0uMoqc8Ks5hyrOh7DWWxkt3EiO7QQeEOdte49KvMJGVmlx+k6s8VX9vR3VIQBAQEBAQEBAQfmRlrSNYI2ryel7E5TmoZozC3T31zcdTv5ZXrwQWPiI+2jA4MkjfPe9pXOBn6X3lymmIyxMz3xHwkKlqsQEBAQdFuhBlAQEBBycbH3aKY62XecQOlRsZOVirwTdHxniaPFVa5117Xq+941soZQ11m9XRi0y7RUw7/APx4ieUsBPpV9h4ytU+EOJxs54i5P/U+rpLcjCAgICAgICAgIKNwjHdmlbwZpG7HkdC52voqmN8+ru7M8q3TPfEejXWLYIJ9k8fbBK3VNb4ixvuKtdHz/CY3+zmtN0/Wpnd7ylSnqUQEBAQdFuhBlAQEBBH8en2UThwnxt/cD0KFpCfoT9vVZaJjPExuifRWqoXVNWqOfxLZR1MoeDjmPIsp6mUda9aOO7GxvBY1uwALo6YyiIcFcq5Vcz3y9lkwEBAQEBAQEBAQUxjPHdragfnPdzvndKocRGV2rxdrgauVh6J3R8OYtKUIN3B+Fp4ARFKYw4gusa11pGjtgVsovV0dmcvJHvYWzfmJuU55ePs299Fdxk8yPqrPnV7a9Php1ZhNjjPyb6K7jJ5kfVTnV7a9Pg1ZhNjjPyb6K7jJ5kfVTnV7a9Pg1ZhNjjPyb6K7jJ5kfVTnV7a9Pg1ZhNjjPyb6K7jJ5kfVTnV7a9Pg1ZhNjjPy324011g/7J0cCPqrVzy/t8I+GGrcLscZ+Wd9Ndxg8yPqpzzEbfCPg1bhdjjPyHGmu4weZH1V5zy/t8I+HurcLscZ+Vl0RcYoy42vMbS46LXWC05vCuhoz5MZ9zlLsRFdUR1Zy91k1orlDkspo28KcbAx/wAFXaTnK3Eb/aVvoanO9VO73hX6pXStSpPzti209TKGKaO89jeE9rdpA6VnTGcxDyueTTM90SvZdG4IQEBAQEBAQEBAQVHjzHdr5vxbm7bG33KkxcZXp/f8dfourPC0/f1lwVGWAg62LmCG1UrozIY7sZkBAvW2OaLNP4gt+HsxdqmmZy6ELHYucNbiuIzznLh+Eh3hs4y7mD3qZq+NpVa8q2I8zeGzjLuYPemr42jXlWxHmh9dT7lLJHbbub3Mt0W2Gy1V1dPJqmnuX1m5/wDS3TX3xEvBYtgg326ByLRLBlBkNtza821Ms+gzy6V0MFgA1CxdXDhJnOc2UeIZlHkzQN1mR2wNHtKq0nV2Y8f3ivdCU9NdXh7/AAhCqV+0pj84rdT1MobmAI71XTt1zxeZwPQttmM7lMb4aMXVybFc/wDM+i610DiBAQEBAQEBAQEBBV2UeOytB4UDHed46FT46Pq/Z1Whpzw2XdM+yLKGtRBIsQ32VlnCikb/ABPsqXgf7ftKr0xGeG8Jj4WMrlyggqvGhl2snH5l7a0HpVFiYyvVOz0fOeFo8HLWhMEG+3QORaJYMoNnBrL08TeFNGNrgs7UZ10xvj1ar9XJtVTun0XCuocQIIHlFf8ASwt1RudznWeyqbSc/wA6Y3Oi0LH0653/AL6oiq1dNGQ5zylbo6mcOxiZHer6canudsY49CkYWM71P7/iFpKcsLX4e8LgV640QEBAQEBAQEBAQVzlQjsnhdwonN5rrfbVVpCP50zudJoOr6dcb/WPwhagLsQdjFB9lbD4S9u1jlIwk5Xqf3/EDSdOeFr+3rC0FeOPEEVxhxTfPK6eOVoc8NtY8EC0NA7YcmpQMRg5uVTVTK6wWlabFuLddPRH+x459SL1mLdXFpgc9o78f0g2DP5lBrw12jrjyXFrSOGudVWXj0fhynAg2EEEaQcxHiWjq6E2JiYzhvN7w7+ZaP8AWDqUeL9XL2sDwNb/AKMcvztPiW+jC3q+qnz6PVEu47D2+uqPt0+iSYFxNkjkZLJKwGN7X3WAutINoF42WbFPsaPqpqiqqer/ABV4rS1FdFVFFM9MZZymatVEIK5x/fbVgcGFg87j0qi0jOd7LdHu6fQ8ZYfPvmfZG1BWrnlb2aS5PY7a5p4EcjvMG+0peCjO9HhKs0vVlhp3zHz7LVVy5MQEBAQEBAQEBAQQPKlFmp36jK3aGH2Sq3SEdmfFf6Dq6a6fD3+UBVa6AQb+AJLtVAfzmDabOlbbE5XaZ3o2Np5WHrjdK2VfuJEBAQeFVRxSiySNkg/G0O9Kxqopq7UZtlu7ctznRVMeDfosHwxD6OKOPN/S0A+M6SsaLVFHZiIe3L9y526pltLY1CAgIKwxzktrZfw3G/saelc/jpzv1fb0dboynLDU/f1cNxzHkUSE9oLezS/JlHbVSO4MBbznt6qnYCPqTO5T6bqys0xv9p+Vlq2cwICAgICAgICAgIIdlOjtponcGcDxFj/cFA0hH8Inf7LnQlWV6qP+feFbKqdMIP3BKWPa8aWOa8arWkEehexOUxLGumKqZpn/AGMk3o8eozmlhew62EPbsNh9Ks6NIUz2oyc9d0JXH9dUT49Hy7tFh2lm7Sdlp/pcbj9js6lUYi3X1SrbuBxFrtUT6xwdFbkUQEHRboQZQEGhW4ZpofrJmNI71t5/NGdabmItW+1UkWsJeu9imfZwqzHmFuaKJ8h1usjb0nzKHXpKiOzGfBY2tDXJ7dURxQrCNWZpXyuADpHXiBoGayzzKpu3JuVzXP8Aq+s2otW4oj/GpL2p5CsaetthorczTrJbH86od4Imj95PQrHR8dNU+HuodOVdFEePssBWbnhAQEBAQEBAQEBBGcocdtC48GSN37rvtKJjY+jP2WeiJyxMR3xPoqtUzrBAQEBBt0eFKiH6uaRg1B1rOac3mWyi7XR2ZmGi7hrN3t0xPr59bvUeO87c0kcco1i2N+0ZvMpVGPrjtRmrbuhbNXYmY4u5R450r8z78J/E283a23zgKVRjrdXX0K67ofEUdnKrw/Lp1eONJGLGudMfy25uc6wLy5pCzT1dPgwtaJxFfXHJ8fxm4dZjzM7NFEyMa3EyO6APOodekq57MZLG1oa3HbqmfDo+XBrMM1M31k8jge8DcZzW2AqFXiLtfaqn98Fjawlm12KY9+LRWpIEBB5zn5pWVPW9hprayWLkvj+gmdrmDdjAfaVpo+P41Tv9nN6cn6lMbvdNVYKQQEBAQEBAQEBAQcTHSO9QTjUwO5rgehR8VGdmpO0bVliqPH2VAqN2IgICAgICAg326ByLRLBlAQEBB+XPA0kL2ImR4TzAiwLOmmYZRDwWb1aGTeOyit4cz3bLG+yrjAx9L7uW0zVniMu6I+UqUxUiAgICAgICAgICDQw/CX0lQwAuc6CUNAzkuuGwActi1X6Zqt1RHdKRhKoov0VT1RMeqlpGFpuuaWuGkOBa4eIqgno6JdtExVGcdL8o9EBAQEBAQb7dA5FolgySg83TtHft5FlFMvcnk6pPeG1ZRQ9yebpXHv8AQsoph7k/C9BBloJNgBJOgDOT4kJnKM5W5iRTujoYmva5j/pHEOBa4WyOItB8Fiu8JTNNmInf6uP0nXFeJqmmc46PSHdUlAEBAQEBAQEBAQEBB4VVHFKLskbJG6ntDh51jVRTVGVUZs7d2u3OdEzHgj9diLRyZ2B8Dvy3Wt5rrRssUWvBWquroWNrS+Io7WVXj+Mkdrsn1Q3PFLHKNTrY39IO0KLXgK47M5rK1pq1V26Zjj8I7XYFqofrKeRgHfsvM5zbR51Fqs3KO1TP74LG1i7F3sVRP7vaAK1pAgICD0M7tdnIseTDzJ+CVk9YQEG5Q4KqJvqoJJBrDbGc45vOs6LVdfZjNpu4m1a7dUQkNBiBVPzyvjgGr6x+wZvOpVGBuT2pyV13TNmnsRNXCP37JFQ4hUjM8hknP4nXGbG2HzlSqMDbjr6f3crbumb9XZyp/d6RUeD4YRZFFHGPwNDSeU99SqLdNHZjJXXL1y5OddUz4tlZtQgICAgICAgICAgICAgICAg5tfgCkn+sp4y4/wBQFyTnNsK012LdfahJtYy/a7FU+3lKO12TyF1phmfGdTwJGdB85UWvAUz2ZyWVrTdyP7KYnw6EdrsSa2O0tYyZuuN2ez/F1h2WqLXg7tPVGfgsrWlsNX1zyfH8ZuBU00kZuyRvjdqe0sPitUaqmaZyqjJYUXKa4zomJ8H5hhc83WNc92pgLnbAkRMzlD2qqmmM6pyje7tDiZXS59yELdcrrv7Ra7zKRRg7tX+ZeKvu6Uw1H+5+H7EJFQ5O4xnmnc/wRgMHJabSfMpVGj4/9T5K67puqf66cvHp+EioMW6OHOynZeH9T/pH+IutsUqjDWqOqFbdx+Iu9quft0ejrBb0QQEBAQEBAQEBAQEBAQEBAQEBAQEBAQEHJxo+yyf4n0LTf7EpeB/upaeIn2Rq14T+uG7Sn98pEpSuEBAQEBAQEBAQEBAQEH//2Q=="/>
          <p:cNvSpPr>
            <a:spLocks noChangeAspect="1" noChangeArrowheads="1"/>
          </p:cNvSpPr>
          <p:nvPr/>
        </p:nvSpPr>
        <p:spPr bwMode="auto">
          <a:xfrm>
            <a:off x="181936" y="-159276"/>
            <a:ext cx="356447" cy="3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1" y="0"/>
            <a:ext cx="1626876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feld 10"/>
          <p:cNvSpPr txBox="1"/>
          <p:nvPr/>
        </p:nvSpPr>
        <p:spPr>
          <a:xfrm>
            <a:off x="6786860" y="6282327"/>
            <a:ext cx="3177559" cy="10618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bg1"/>
                </a:solidFill>
              </a:rPr>
              <a:t>MartinChristen</a:t>
            </a:r>
            <a:r>
              <a:rPr lang="de-CH" dirty="0">
                <a:solidFill>
                  <a:schemeClr val="bg1"/>
                </a:solidFill>
              </a:rPr>
              <a:t/>
            </a:r>
            <a:br>
              <a:rPr lang="de-CH" dirty="0">
                <a:solidFill>
                  <a:schemeClr val="bg1"/>
                </a:solidFill>
              </a:rPr>
            </a:br>
            <a:r>
              <a:rPr lang="de-CH" dirty="0" err="1">
                <a:solidFill>
                  <a:schemeClr val="bg1"/>
                </a:solidFill>
              </a:rPr>
              <a:t>GitHub</a:t>
            </a:r>
            <a:r>
              <a:rPr lang="de-CH" dirty="0">
                <a:solidFill>
                  <a:schemeClr val="bg1"/>
                </a:solidFill>
              </a:rPr>
              <a:t>: </a:t>
            </a:r>
            <a:r>
              <a:rPr lang="de-CH" dirty="0" err="1">
                <a:solidFill>
                  <a:schemeClr val="bg1"/>
                </a:solidFill>
              </a:rPr>
              <a:t>MartinChristen</a:t>
            </a:r>
            <a:endParaRPr lang="de-CH" dirty="0">
              <a:solidFill>
                <a:schemeClr val="bg1"/>
              </a:solidFill>
            </a:endParaRPr>
          </a:p>
          <a:p>
            <a:r>
              <a:rPr lang="de-CH" dirty="0" err="1">
                <a:solidFill>
                  <a:schemeClr val="bg1"/>
                </a:solidFill>
              </a:rPr>
              <a:t>GitLab</a:t>
            </a:r>
            <a:r>
              <a:rPr lang="de-CH" dirty="0">
                <a:solidFill>
                  <a:schemeClr val="bg1"/>
                </a:solidFill>
              </a:rPr>
              <a:t>: martin.christen</a:t>
            </a:r>
          </a:p>
        </p:txBody>
      </p:sp>
      <p:pic>
        <p:nvPicPr>
          <p:cNvPr id="16" name="Picture 4" descr="https://github.global.ssl.fastly.net/images/modules/logos_page/GitHub-Mar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5808483"/>
            <a:ext cx="473844" cy="4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loft965.files.wordpress.com/2013/01/twitt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52" y="5891145"/>
            <a:ext cx="352616" cy="3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304" y="5868863"/>
            <a:ext cx="342900" cy="342900"/>
          </a:xfrm>
          <a:prstGeom prst="rect">
            <a:avLst/>
          </a:prstGeom>
        </p:spPr>
      </p:pic>
      <p:pic>
        <p:nvPicPr>
          <p:cNvPr id="23" name="Grafik 2">
            <a:extLst>
              <a:ext uri="{FF2B5EF4-FFF2-40B4-BE49-F238E27FC236}">
                <a16:creationId xmlns:a16="http://schemas.microsoft.com/office/drawing/2014/main" id="{6D6DCB27-2419-724A-BED3-0BDF5E9F60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30" y="54848"/>
            <a:ext cx="1643709" cy="932782"/>
          </a:xfrm>
          <a:prstGeom prst="rect">
            <a:avLst/>
          </a:prstGeom>
        </p:spPr>
      </p:pic>
      <p:pic>
        <p:nvPicPr>
          <p:cNvPr id="1026" name="Picture 2" descr="EuroSciPy Websit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9" y="1317468"/>
            <a:ext cx="1300460" cy="124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482" y="2335078"/>
            <a:ext cx="3384376" cy="301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7363" y="2692994"/>
            <a:ext cx="2931103" cy="2198327"/>
          </a:xfrm>
          <a:prstGeom prst="rect">
            <a:avLst/>
          </a:prstGeom>
        </p:spPr>
      </p:pic>
      <p:pic>
        <p:nvPicPr>
          <p:cNvPr id="24" name="Picture 19">
            <a:extLst>
              <a:ext uri="{FF2B5EF4-FFF2-40B4-BE49-F238E27FC236}">
                <a16:creationId xmlns:a16="http://schemas.microsoft.com/office/drawing/2014/main" id="{933829F5-38A3-5C45-A9A8-529E2B4529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21" y="2806843"/>
            <a:ext cx="2157715" cy="19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9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Configuration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FF0000"/>
                </a:solidFill>
              </a:rPr>
              <a:t>/opt/anaconda3/</a:t>
            </a:r>
            <a:r>
              <a:rPr lang="de-CH" dirty="0" smtClean="0"/>
              <a:t>bin/</a:t>
            </a:r>
            <a:r>
              <a:rPr lang="de-CH" b="1" dirty="0" smtClean="0"/>
              <a:t>jupyterhub_config.py</a:t>
            </a:r>
          </a:p>
          <a:p>
            <a:endParaRPr lang="de-CH" dirty="0" smtClean="0"/>
          </a:p>
          <a:p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Custom Logo</a:t>
            </a:r>
            <a:b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c.JupyterHub.logo_file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/logo.png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de-CH" dirty="0"/>
          </a:p>
          <a:p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Lab</a:t>
            </a:r>
            <a:b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c.Spawner.cmd = ["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jupyter-labhub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c.Spawner.default_url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= '/lab‘</a:t>
            </a:r>
            <a:b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c.Spawner.environment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 = {'JUPYTER_ENABLE_LAB': '</a:t>
            </a:r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de-CH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Login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548383"/>
            <a:ext cx="7339345" cy="51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4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Starting</a:t>
            </a:r>
            <a:r>
              <a:rPr lang="de-CH" dirty="0" smtClean="0"/>
              <a:t> </a:t>
            </a:r>
            <a:r>
              <a:rPr lang="de-CH" dirty="0" err="1" smtClean="0"/>
              <a:t>Jupyter</a:t>
            </a:r>
            <a:r>
              <a:rPr lang="de-CH" dirty="0" smtClean="0"/>
              <a:t> Lab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user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548383"/>
            <a:ext cx="7339345" cy="518661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28" y="1537172"/>
            <a:ext cx="7339345" cy="51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5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Login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548383"/>
            <a:ext cx="7339345" cy="518661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16" y="1544465"/>
            <a:ext cx="7339346" cy="51866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14" y="1538994"/>
            <a:ext cx="7347087" cy="51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7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</a:t>
            </a:r>
            <a:r>
              <a:rPr lang="de-CH" dirty="0" smtClean="0"/>
              <a:t>enusers.py - </a:t>
            </a:r>
            <a:r>
              <a:rPr lang="de-CH" b="0" dirty="0" err="1" smtClean="0"/>
              <a:t>creating</a:t>
            </a:r>
            <a:r>
              <a:rPr lang="de-CH" b="0" dirty="0" smtClean="0"/>
              <a:t> User/</a:t>
            </a:r>
            <a:r>
              <a:rPr lang="de-CH" b="0" dirty="0" err="1" smtClean="0"/>
              <a:t>password</a:t>
            </a:r>
            <a:r>
              <a:rPr lang="de-CH" b="0" dirty="0" smtClean="0"/>
              <a:t> </a:t>
            </a:r>
            <a:r>
              <a:rPr lang="de-CH" b="0" dirty="0" err="1" smtClean="0"/>
              <a:t>for</a:t>
            </a:r>
            <a:r>
              <a:rPr lang="de-CH" b="0" dirty="0" smtClean="0"/>
              <a:t> a </a:t>
            </a:r>
            <a:r>
              <a:rPr lang="de-CH" b="0" dirty="0" err="1" smtClean="0"/>
              <a:t>specific</a:t>
            </a:r>
            <a:r>
              <a:rPr lang="de-CH" b="0" dirty="0" smtClean="0"/>
              <a:t> </a:t>
            </a:r>
            <a:r>
              <a:rPr lang="de-CH" b="0" dirty="0" err="1" smtClean="0"/>
              <a:t>course</a:t>
            </a:r>
            <a:endParaRPr lang="de-CH" b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Create Users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passwords</a:t>
            </a:r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37848"/>
            <a:ext cx="6998052" cy="567647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578" y="1433930"/>
            <a:ext cx="7848872" cy="567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deploy_coursename.py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err="1" smtClean="0"/>
              <a:t>During</a:t>
            </a:r>
            <a:r>
              <a:rPr lang="de-CH" b="1" dirty="0" smtClean="0"/>
              <a:t> </a:t>
            </a:r>
            <a:r>
              <a:rPr lang="de-CH" b="1" dirty="0" err="1" smtClean="0"/>
              <a:t>the</a:t>
            </a:r>
            <a:r>
              <a:rPr lang="de-CH" b="1" dirty="0" smtClean="0"/>
              <a:t> </a:t>
            </a:r>
            <a:r>
              <a:rPr lang="de-CH" b="1" dirty="0" err="1" smtClean="0"/>
              <a:t>course</a:t>
            </a:r>
            <a:r>
              <a:rPr lang="de-CH" b="1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smtClean="0"/>
              <a:t>Every </a:t>
            </a:r>
            <a:r>
              <a:rPr lang="de-CH" b="1" dirty="0" err="1" smtClean="0"/>
              <a:t>week</a:t>
            </a:r>
            <a:r>
              <a:rPr lang="de-CH" dirty="0" smtClean="0"/>
              <a:t> </a:t>
            </a:r>
            <a:r>
              <a:rPr lang="de-CH" dirty="0" err="1" smtClean="0"/>
              <a:t>there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a </a:t>
            </a:r>
            <a:r>
              <a:rPr lang="de-CH" dirty="0" err="1" smtClean="0"/>
              <a:t>new</a:t>
            </a:r>
            <a:r>
              <a:rPr lang="de-CH" dirty="0" smtClean="0"/>
              <a:t> (</a:t>
            </a:r>
            <a:r>
              <a:rPr lang="de-CH" dirty="0" err="1" smtClean="0"/>
              <a:t>or</a:t>
            </a:r>
            <a:r>
              <a:rPr lang="de-CH" dirty="0" smtClean="0"/>
              <a:t> </a:t>
            </a:r>
            <a:r>
              <a:rPr lang="de-CH" dirty="0" err="1" smtClean="0"/>
              <a:t>serveral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) </a:t>
            </a:r>
            <a:r>
              <a:rPr lang="de-CH" dirty="0" err="1" smtClean="0"/>
              <a:t>Jupyter</a:t>
            </a:r>
            <a:r>
              <a:rPr lang="de-CH" dirty="0" smtClean="0"/>
              <a:t> Notebooks </a:t>
            </a:r>
            <a:r>
              <a:rPr lang="de-CH" dirty="0" err="1" smtClean="0"/>
              <a:t>available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an </a:t>
            </a:r>
            <a:r>
              <a:rPr lang="de-CH" dirty="0" err="1" smtClean="0"/>
              <a:t>Exercise</a:t>
            </a:r>
            <a:r>
              <a:rPr lang="de-CH" dirty="0" smtClean="0"/>
              <a:t> Notebook.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The </a:t>
            </a:r>
            <a:r>
              <a:rPr lang="de-CH" dirty="0" err="1" smtClean="0"/>
              <a:t>notebooks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deployed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all </a:t>
            </a:r>
            <a:r>
              <a:rPr lang="de-CH" dirty="0" err="1" smtClean="0"/>
              <a:t>students</a:t>
            </a:r>
            <a:r>
              <a:rPr lang="de-CH" dirty="0" smtClean="0"/>
              <a:t> 72h </a:t>
            </a:r>
            <a:r>
              <a:rPr lang="de-CH" dirty="0" err="1" smtClean="0"/>
              <a:t>before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next</a:t>
            </a:r>
            <a:r>
              <a:rPr lang="de-CH" dirty="0" smtClean="0"/>
              <a:t> </a:t>
            </a:r>
            <a:r>
              <a:rPr lang="de-CH" dirty="0" err="1" smtClean="0"/>
              <a:t>lesson</a:t>
            </a:r>
            <a:endParaRPr lang="de-CH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Also </a:t>
            </a:r>
            <a:r>
              <a:rPr lang="de-CH" dirty="0" err="1" smtClean="0"/>
              <a:t>included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a </a:t>
            </a:r>
            <a:r>
              <a:rPr lang="de-CH" dirty="0" err="1" smtClean="0"/>
              <a:t>general</a:t>
            </a:r>
            <a:r>
              <a:rPr lang="de-CH" dirty="0" smtClean="0"/>
              <a:t> </a:t>
            </a:r>
            <a:r>
              <a:rPr lang="de-CH" dirty="0" err="1" smtClean="0"/>
              <a:t>solution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exercise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I </a:t>
            </a:r>
            <a:r>
              <a:rPr lang="de-CH" dirty="0" err="1" smtClean="0"/>
              <a:t>created</a:t>
            </a:r>
            <a:r>
              <a:rPr lang="de-CH" dirty="0" smtClean="0"/>
              <a:t> a simple </a:t>
            </a:r>
            <a:r>
              <a:rPr lang="de-CH" dirty="0" err="1" smtClean="0"/>
              <a:t>deploy</a:t>
            </a:r>
            <a:r>
              <a:rPr lang="de-CH" dirty="0" smtClean="0"/>
              <a:t> </a:t>
            </a:r>
            <a:r>
              <a:rPr lang="de-CH" dirty="0" err="1" smtClean="0"/>
              <a:t>script</a:t>
            </a:r>
            <a:r>
              <a:rPr lang="de-CH" dirty="0" smtClean="0"/>
              <a:t> </a:t>
            </a:r>
            <a:r>
              <a:rPr lang="de-CH" dirty="0" err="1" smtClean="0"/>
              <a:t>which</a:t>
            </a:r>
            <a:r>
              <a:rPr lang="de-CH" dirty="0" smtClean="0"/>
              <a:t> </a:t>
            </a:r>
            <a:r>
              <a:rPr lang="de-CH" dirty="0" err="1" smtClean="0"/>
              <a:t>copies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files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all </a:t>
            </a:r>
            <a:r>
              <a:rPr lang="de-CH" dirty="0" err="1" smtClean="0"/>
              <a:t>course</a:t>
            </a:r>
            <a:r>
              <a:rPr lang="de-CH" dirty="0" smtClean="0"/>
              <a:t> </a:t>
            </a:r>
            <a:r>
              <a:rPr lang="de-CH" dirty="0" err="1" smtClean="0"/>
              <a:t>members</a:t>
            </a:r>
            <a:r>
              <a:rPr lang="de-CH" dirty="0" smtClean="0"/>
              <a:t> (</a:t>
            </a:r>
            <a:r>
              <a:rPr lang="de-CH" dirty="0" err="1" smtClean="0"/>
              <a:t>using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course</a:t>
            </a:r>
            <a:r>
              <a:rPr lang="de-CH" dirty="0" smtClean="0"/>
              <a:t> </a:t>
            </a:r>
            <a:r>
              <a:rPr lang="de-CH" dirty="0" err="1" smtClean="0"/>
              <a:t>id</a:t>
            </a:r>
            <a:r>
              <a:rPr lang="de-CH" dirty="0" smtClean="0"/>
              <a:t> </a:t>
            </a:r>
            <a:r>
              <a:rPr lang="de-CH" dirty="0" err="1" smtClean="0"/>
              <a:t>created</a:t>
            </a:r>
            <a:r>
              <a:rPr lang="de-CH" dirty="0" smtClean="0"/>
              <a:t> in genusers.py).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Also </a:t>
            </a:r>
            <a:r>
              <a:rPr lang="de-CH" dirty="0" err="1" smtClean="0"/>
              <a:t>directories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all </a:t>
            </a:r>
            <a:r>
              <a:rPr lang="de-CH" dirty="0" err="1" smtClean="0"/>
              <a:t>contents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copied</a:t>
            </a:r>
            <a:r>
              <a:rPr lang="de-CH" dirty="0" smtClean="0"/>
              <a:t> (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small</a:t>
            </a:r>
            <a:r>
              <a:rPr lang="de-CH" dirty="0" smtClean="0"/>
              <a:t> </a:t>
            </a:r>
            <a:r>
              <a:rPr lang="de-CH" dirty="0" err="1" smtClean="0"/>
              <a:t>datasets</a:t>
            </a:r>
            <a:r>
              <a:rPr lang="de-CH" dirty="0" smtClean="0"/>
              <a:t>, </a:t>
            </a:r>
            <a:r>
              <a:rPr lang="de-CH" dirty="0" err="1" smtClean="0"/>
              <a:t>pdf</a:t>
            </a:r>
            <a:r>
              <a:rPr lang="de-CH" dirty="0" smtClean="0"/>
              <a:t>, …)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405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deploy_coursename.py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48" y="1419285"/>
            <a:ext cx="7571928" cy="614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Large Data Files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de-CH" dirty="0" err="1" smtClean="0"/>
              <a:t>is</a:t>
            </a:r>
            <a:r>
              <a:rPr lang="de-CH" dirty="0" smtClean="0"/>
              <a:t> just </a:t>
            </a:r>
            <a:r>
              <a:rPr lang="de-CH" dirty="0" err="1" smtClean="0"/>
              <a:t>located</a:t>
            </a:r>
            <a:r>
              <a:rPr lang="de-CH" dirty="0" smtClean="0"/>
              <a:t> </a:t>
            </a:r>
            <a:r>
              <a:rPr lang="de-CH" dirty="0" err="1" smtClean="0"/>
              <a:t>globally</a:t>
            </a:r>
            <a:r>
              <a:rPr lang="de-CH" dirty="0" smtClean="0"/>
              <a:t> at /</a:t>
            </a:r>
            <a:r>
              <a:rPr lang="de-CH" dirty="0" err="1" smtClean="0"/>
              <a:t>data</a:t>
            </a:r>
            <a:r>
              <a:rPr lang="de-CH" dirty="0" smtClean="0"/>
              <a:t>/ </a:t>
            </a:r>
            <a:r>
              <a:rPr lang="de-CH" dirty="0" err="1" smtClean="0"/>
              <a:t>and</a:t>
            </a:r>
            <a:r>
              <a:rPr lang="de-CH" dirty="0" smtClean="0"/>
              <a:t> all </a:t>
            </a:r>
            <a:r>
              <a:rPr lang="de-CH" dirty="0" err="1" smtClean="0"/>
              <a:t>users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read</a:t>
            </a:r>
            <a:r>
              <a:rPr lang="de-CH" dirty="0" smtClean="0"/>
              <a:t> </a:t>
            </a:r>
            <a:r>
              <a:rPr lang="de-CH" dirty="0" err="1" smtClean="0"/>
              <a:t>access</a:t>
            </a:r>
            <a:r>
              <a:rPr lang="de-CH" dirty="0" smtClean="0"/>
              <a:t>.</a:t>
            </a:r>
          </a:p>
          <a:p>
            <a:r>
              <a:rPr lang="de-CH" dirty="0" smtClean="0"/>
              <a:t>This </a:t>
            </a:r>
            <a:r>
              <a:rPr lang="de-CH" dirty="0" err="1" smtClean="0"/>
              <a:t>way</a:t>
            </a:r>
            <a:r>
              <a:rPr lang="de-CH" dirty="0" smtClean="0"/>
              <a:t> </a:t>
            </a:r>
            <a:r>
              <a:rPr lang="de-CH" dirty="0" err="1" smtClean="0"/>
              <a:t>multi</a:t>
            </a:r>
            <a:r>
              <a:rPr lang="de-CH" dirty="0" smtClean="0"/>
              <a:t> TB </a:t>
            </a:r>
            <a:r>
              <a:rPr lang="de-CH" dirty="0" err="1" smtClean="0"/>
              <a:t>datasets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read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all </a:t>
            </a:r>
            <a:r>
              <a:rPr lang="de-CH" dirty="0" err="1" smtClean="0"/>
              <a:t>without</a:t>
            </a:r>
            <a:r>
              <a:rPr lang="de-CH" dirty="0" smtClean="0"/>
              <a:t> </a:t>
            </a:r>
            <a:r>
              <a:rPr lang="de-CH" dirty="0" err="1" smtClean="0"/>
              <a:t>problems</a:t>
            </a:r>
            <a:endParaRPr lang="de-CH" dirty="0" smtClean="0"/>
          </a:p>
          <a:p>
            <a:endParaRPr lang="de-CH" dirty="0"/>
          </a:p>
          <a:p>
            <a:r>
              <a:rPr lang="de-CH" dirty="0" err="1" smtClean="0"/>
              <a:t>Example</a:t>
            </a:r>
            <a:r>
              <a:rPr lang="de-CH" dirty="0" smtClean="0"/>
              <a:t>: 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landsat.tif</a:t>
            </a:r>
            <a:endParaRPr lang="de-CH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dirty="0" err="1" smtClean="0">
                <a:latin typeface="+mj-lt"/>
                <a:cs typeface="Courier New" panose="02070309020205020404" pitchFamily="49" charset="0"/>
              </a:rPr>
              <a:t>Previously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I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tried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to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use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symbolic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links but it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didn’t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really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work</a:t>
            </a:r>
            <a:r>
              <a:rPr lang="de-CH" dirty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well</a:t>
            </a:r>
            <a:endParaRPr lang="de-CH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Cluster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7260" y="2054213"/>
            <a:ext cx="4046637" cy="30349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9899" y="2053016"/>
            <a:ext cx="4037063" cy="30277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6701" y="2044996"/>
            <a:ext cx="3972890" cy="297966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4873" y="5727552"/>
            <a:ext cx="4200189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b="1" dirty="0" err="1" smtClean="0"/>
              <a:t>JuypterHub</a:t>
            </a:r>
            <a:endParaRPr lang="de-CH" b="1" dirty="0" smtClean="0"/>
          </a:p>
          <a:p>
            <a:pPr algn="l"/>
            <a:r>
              <a:rPr lang="de-CH" sz="1600" dirty="0" smtClean="0"/>
              <a:t>124 CPU Cores</a:t>
            </a:r>
            <a:br>
              <a:rPr lang="de-CH" sz="1600" dirty="0" smtClean="0"/>
            </a:br>
            <a:r>
              <a:rPr lang="de-CH" sz="1600" dirty="0" smtClean="0"/>
              <a:t>112 GB RAM</a:t>
            </a:r>
            <a:br>
              <a:rPr lang="de-CH" sz="1600" dirty="0" smtClean="0"/>
            </a:br>
            <a:r>
              <a:rPr lang="de-CH" sz="1600" dirty="0" smtClean="0"/>
              <a:t>120 TB HD (</a:t>
            </a:r>
            <a:r>
              <a:rPr lang="de-CH" sz="1800" dirty="0" smtClean="0"/>
              <a:t>~</a:t>
            </a:r>
            <a:r>
              <a:rPr lang="de-CH" sz="1600" dirty="0" smtClean="0"/>
              <a:t>1 GB/s </a:t>
            </a:r>
            <a:r>
              <a:rPr lang="de-CH" sz="1600" dirty="0" err="1" smtClean="0"/>
              <a:t>read</a:t>
            </a:r>
            <a:r>
              <a:rPr lang="de-CH" sz="1600" dirty="0" smtClean="0"/>
              <a:t>/</a:t>
            </a:r>
            <a:r>
              <a:rPr lang="de-CH" sz="1600" dirty="0" err="1" smtClean="0"/>
              <a:t>write</a:t>
            </a:r>
            <a:r>
              <a:rPr lang="de-CH" sz="1600" dirty="0" smtClean="0"/>
              <a:t>)</a:t>
            </a:r>
          </a:p>
          <a:p>
            <a:pPr algn="l"/>
            <a:r>
              <a:rPr lang="de-CH" sz="1600" dirty="0" err="1"/>
              <a:t>c</a:t>
            </a:r>
            <a:r>
              <a:rPr lang="de-CH" sz="1600" dirty="0" err="1" smtClean="0"/>
              <a:t>urrently</a:t>
            </a:r>
            <a:r>
              <a:rPr lang="de-CH" sz="1600" dirty="0" smtClean="0"/>
              <a:t> </a:t>
            </a:r>
            <a:r>
              <a:rPr lang="de-CH" sz="1600" dirty="0" err="1" smtClean="0"/>
              <a:t>only</a:t>
            </a:r>
            <a:r>
              <a:rPr lang="de-CH" sz="1600" dirty="0" smtClean="0"/>
              <a:t> 4 GPUs, </a:t>
            </a:r>
            <a:r>
              <a:rPr lang="de-CH" sz="1600" dirty="0" err="1" smtClean="0"/>
              <a:t>to</a:t>
            </a:r>
            <a:r>
              <a:rPr lang="de-CH" sz="1600" dirty="0" smtClean="0"/>
              <a:t> </a:t>
            </a:r>
            <a:r>
              <a:rPr lang="de-CH" sz="1600" dirty="0" err="1" smtClean="0"/>
              <a:t>be</a:t>
            </a:r>
            <a:r>
              <a:rPr lang="de-CH" sz="1600" dirty="0" smtClean="0"/>
              <a:t> </a:t>
            </a:r>
            <a:r>
              <a:rPr lang="de-CH" sz="1600" dirty="0" err="1" smtClean="0"/>
              <a:t>increased</a:t>
            </a:r>
            <a:r>
              <a:rPr lang="de-CH" sz="1600" dirty="0" smtClean="0"/>
              <a:t> </a:t>
            </a:r>
            <a:r>
              <a:rPr lang="de-CH" sz="1600" dirty="0" err="1" smtClean="0"/>
              <a:t>soon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6244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Students</a:t>
            </a:r>
            <a:r>
              <a:rPr lang="de-CH" dirty="0" smtClean="0"/>
              <a:t> </a:t>
            </a:r>
            <a:r>
              <a:rPr lang="de-CH" dirty="0" err="1" smtClean="0"/>
              <a:t>feedback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50" y="1908423"/>
            <a:ext cx="9783068" cy="972336"/>
          </a:xfrm>
          <a:prstGeom prst="rect">
            <a:avLst/>
          </a:prstGeom>
        </p:spPr>
      </p:pic>
      <p:sp>
        <p:nvSpPr>
          <p:cNvPr id="8" name="Rechteck 7"/>
          <p:cNvSpPr/>
          <p:nvPr/>
        </p:nvSpPr>
        <p:spPr>
          <a:xfrm>
            <a:off x="450156" y="2875073"/>
            <a:ext cx="53467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/>
            <a:r>
              <a:rPr lang="de-CH" sz="2000" dirty="0" smtClean="0">
                <a:solidFill>
                  <a:srgbClr val="0070C0"/>
                </a:solidFill>
              </a:rPr>
              <a:t>«His </a:t>
            </a:r>
            <a:r>
              <a:rPr lang="de-CH" sz="2000" dirty="0" err="1" smtClean="0">
                <a:solidFill>
                  <a:srgbClr val="0070C0"/>
                </a:solidFill>
              </a:rPr>
              <a:t>teaching</a:t>
            </a:r>
            <a:r>
              <a:rPr lang="de-CH" sz="2000" dirty="0" smtClean="0">
                <a:solidFill>
                  <a:srgbClr val="0070C0"/>
                </a:solidFill>
              </a:rPr>
              <a:t> </a:t>
            </a:r>
            <a:r>
              <a:rPr lang="de-CH" sz="2000" dirty="0" err="1" smtClean="0">
                <a:solidFill>
                  <a:srgbClr val="0070C0"/>
                </a:solidFill>
              </a:rPr>
              <a:t>is</a:t>
            </a:r>
            <a:r>
              <a:rPr lang="de-CH" sz="2000" dirty="0" smtClean="0">
                <a:solidFill>
                  <a:srgbClr val="0070C0"/>
                </a:solidFill>
              </a:rPr>
              <a:t> </a:t>
            </a:r>
            <a:r>
              <a:rPr lang="de-CH" sz="2000" dirty="0" err="1" smtClean="0">
                <a:solidFill>
                  <a:srgbClr val="0070C0"/>
                </a:solidFill>
              </a:rPr>
              <a:t>clearly</a:t>
            </a:r>
            <a:r>
              <a:rPr lang="de-CH" sz="2000" dirty="0" smtClean="0">
                <a:solidFill>
                  <a:srgbClr val="0070C0"/>
                </a:solidFill>
              </a:rPr>
              <a:t> </a:t>
            </a:r>
            <a:r>
              <a:rPr lang="de-CH" sz="2000" dirty="0" err="1" smtClean="0">
                <a:solidFill>
                  <a:srgbClr val="0070C0"/>
                </a:solidFill>
              </a:rPr>
              <a:t>structured</a:t>
            </a:r>
            <a:r>
              <a:rPr lang="de-CH" sz="2000" dirty="0" smtClean="0">
                <a:solidFill>
                  <a:srgbClr val="0070C0"/>
                </a:solidFill>
              </a:rPr>
              <a:t> (</a:t>
            </a:r>
            <a:r>
              <a:rPr lang="de-CH" sz="2000" dirty="0" err="1" smtClean="0">
                <a:solidFill>
                  <a:srgbClr val="0070C0"/>
                </a:solidFill>
              </a:rPr>
              <a:t>central</a:t>
            </a:r>
            <a:r>
              <a:rPr lang="de-CH" sz="2000" dirty="0" smtClean="0">
                <a:solidFill>
                  <a:srgbClr val="0070C0"/>
                </a:solidFill>
              </a:rPr>
              <a:t> </a:t>
            </a:r>
            <a:r>
              <a:rPr lang="de-CH" sz="2000" dirty="0" err="1" smtClean="0">
                <a:solidFill>
                  <a:srgbClr val="0070C0"/>
                </a:solidFill>
              </a:rPr>
              <a:t>theme</a:t>
            </a:r>
            <a:r>
              <a:rPr lang="de-CH" sz="2000" dirty="0" smtClean="0">
                <a:solidFill>
                  <a:srgbClr val="0070C0"/>
                </a:solidFill>
              </a:rPr>
              <a:t>) </a:t>
            </a:r>
            <a:r>
              <a:rPr lang="de-CH" sz="2000" dirty="0" err="1" smtClean="0">
                <a:solidFill>
                  <a:srgbClr val="0070C0"/>
                </a:solidFill>
              </a:rPr>
              <a:t>and</a:t>
            </a:r>
            <a:r>
              <a:rPr lang="de-CH" sz="2000" dirty="0" smtClean="0">
                <a:solidFill>
                  <a:srgbClr val="0070C0"/>
                </a:solidFill>
              </a:rPr>
              <a:t> </a:t>
            </a:r>
            <a:r>
              <a:rPr lang="de-CH" sz="2000" dirty="0" err="1" smtClean="0">
                <a:solidFill>
                  <a:srgbClr val="0070C0"/>
                </a:solidFill>
              </a:rPr>
              <a:t>the</a:t>
            </a:r>
            <a:r>
              <a:rPr lang="de-CH" sz="2000" dirty="0" smtClean="0">
                <a:solidFill>
                  <a:srgbClr val="0070C0"/>
                </a:solidFill>
              </a:rPr>
              <a:t> </a:t>
            </a:r>
            <a:r>
              <a:rPr lang="de-CH" sz="2000" dirty="0" err="1" smtClean="0">
                <a:solidFill>
                  <a:srgbClr val="0070C0"/>
                </a:solidFill>
              </a:rPr>
              <a:t>subject</a:t>
            </a:r>
            <a:r>
              <a:rPr lang="de-CH" sz="2000" dirty="0" smtClean="0">
                <a:solidFill>
                  <a:srgbClr val="0070C0"/>
                </a:solidFill>
              </a:rPr>
              <a:t> matter was </a:t>
            </a:r>
            <a:r>
              <a:rPr lang="de-CH" sz="2000" dirty="0" err="1" smtClean="0">
                <a:solidFill>
                  <a:srgbClr val="0070C0"/>
                </a:solidFill>
              </a:rPr>
              <a:t>communicated</a:t>
            </a:r>
            <a:r>
              <a:rPr lang="de-CH" sz="2000" dirty="0" smtClean="0">
                <a:solidFill>
                  <a:srgbClr val="0070C0"/>
                </a:solidFill>
              </a:rPr>
              <a:t> in an </a:t>
            </a:r>
            <a:r>
              <a:rPr lang="de-CH" sz="2000" dirty="0" err="1" smtClean="0">
                <a:solidFill>
                  <a:srgbClr val="0070C0"/>
                </a:solidFill>
              </a:rPr>
              <a:t>understandable</a:t>
            </a:r>
            <a:r>
              <a:rPr lang="de-CH" sz="2000" dirty="0" smtClean="0">
                <a:solidFill>
                  <a:srgbClr val="0070C0"/>
                </a:solidFill>
              </a:rPr>
              <a:t> </a:t>
            </a:r>
            <a:r>
              <a:rPr lang="de-CH" sz="2000" dirty="0" err="1" smtClean="0">
                <a:solidFill>
                  <a:srgbClr val="0070C0"/>
                </a:solidFill>
              </a:rPr>
              <a:t>way</a:t>
            </a:r>
            <a:r>
              <a:rPr lang="de-CH" sz="2000" dirty="0" smtClean="0">
                <a:solidFill>
                  <a:srgbClr val="0070C0"/>
                </a:solidFill>
              </a:rPr>
              <a:t>.»</a:t>
            </a:r>
            <a:endParaRPr lang="de-CH" sz="2000" dirty="0">
              <a:solidFill>
                <a:srgbClr val="0070C0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624211" y="4707580"/>
            <a:ext cx="919514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dirty="0" smtClean="0"/>
              <a:t>«Working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Jupyter</a:t>
            </a:r>
            <a:r>
              <a:rPr lang="de-CH" dirty="0" smtClean="0"/>
              <a:t>(hub) was </a:t>
            </a:r>
            <a:r>
              <a:rPr lang="de-CH" dirty="0" err="1" smtClean="0"/>
              <a:t>great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made</a:t>
            </a:r>
            <a:r>
              <a:rPr lang="de-CH" dirty="0" smtClean="0"/>
              <a:t> </a:t>
            </a:r>
            <a:r>
              <a:rPr lang="de-CH" dirty="0" err="1" smtClean="0"/>
              <a:t>everything</a:t>
            </a:r>
            <a:r>
              <a:rPr lang="de-CH" dirty="0" smtClean="0"/>
              <a:t> </a:t>
            </a:r>
            <a:r>
              <a:rPr lang="de-CH" dirty="0" err="1" smtClean="0"/>
              <a:t>much</a:t>
            </a:r>
            <a:r>
              <a:rPr lang="de-CH" dirty="0" smtClean="0"/>
              <a:t> </a:t>
            </a:r>
            <a:r>
              <a:rPr lang="de-CH" dirty="0" err="1" smtClean="0"/>
              <a:t>easier</a:t>
            </a:r>
            <a:r>
              <a:rPr lang="de-CH" dirty="0" smtClean="0"/>
              <a:t>»</a:t>
            </a:r>
          </a:p>
          <a:p>
            <a:pPr algn="l"/>
            <a:endParaRPr lang="de-CH" dirty="0" smtClean="0"/>
          </a:p>
          <a:p>
            <a:pPr algn="l"/>
            <a:r>
              <a:rPr lang="de-CH" dirty="0" smtClean="0"/>
              <a:t>«</a:t>
            </a:r>
            <a:r>
              <a:rPr lang="de-CH" dirty="0" err="1" smtClean="0"/>
              <a:t>Using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r>
              <a:rPr lang="de-CH" dirty="0" smtClean="0"/>
              <a:t> </a:t>
            </a:r>
            <a:r>
              <a:rPr lang="de-CH" dirty="0" err="1" smtClean="0"/>
              <a:t>saved</a:t>
            </a:r>
            <a:r>
              <a:rPr lang="de-CH" dirty="0" smtClean="0"/>
              <a:t> </a:t>
            </a:r>
            <a:r>
              <a:rPr lang="de-CH" dirty="0" err="1" smtClean="0"/>
              <a:t>me</a:t>
            </a:r>
            <a:r>
              <a:rPr lang="de-CH" dirty="0" smtClean="0"/>
              <a:t> </a:t>
            </a:r>
            <a:r>
              <a:rPr lang="de-CH" dirty="0" err="1" smtClean="0"/>
              <a:t>much</a:t>
            </a:r>
            <a:r>
              <a:rPr lang="de-CH" dirty="0" smtClean="0"/>
              <a:t> time»</a:t>
            </a:r>
          </a:p>
          <a:p>
            <a:pPr algn="l"/>
            <a:endParaRPr lang="de-CH" dirty="0" smtClean="0"/>
          </a:p>
          <a:p>
            <a:pPr algn="l"/>
            <a:r>
              <a:rPr lang="de-CH" dirty="0" smtClean="0"/>
              <a:t>«</a:t>
            </a:r>
            <a:r>
              <a:rPr lang="de-CH" dirty="0" err="1" smtClean="0"/>
              <a:t>Programming</a:t>
            </a:r>
            <a:r>
              <a:rPr lang="de-CH" dirty="0" smtClean="0"/>
              <a:t> </a:t>
            </a:r>
            <a:r>
              <a:rPr lang="de-CH" dirty="0" err="1" smtClean="0"/>
              <a:t>using</a:t>
            </a:r>
            <a:r>
              <a:rPr lang="de-CH" dirty="0" smtClean="0"/>
              <a:t> </a:t>
            </a:r>
            <a:r>
              <a:rPr lang="de-CH" dirty="0" err="1" smtClean="0"/>
              <a:t>Jupyter</a:t>
            </a:r>
            <a:r>
              <a:rPr lang="de-CH" dirty="0" smtClean="0"/>
              <a:t>(hub) was </a:t>
            </a:r>
            <a:r>
              <a:rPr lang="de-CH" dirty="0" err="1" smtClean="0"/>
              <a:t>much</a:t>
            </a:r>
            <a:r>
              <a:rPr lang="de-CH" dirty="0" smtClean="0"/>
              <a:t> </a:t>
            </a:r>
            <a:r>
              <a:rPr lang="de-CH" dirty="0" err="1" smtClean="0"/>
              <a:t>fun</a:t>
            </a:r>
            <a:r>
              <a:rPr lang="de-CH" dirty="0" smtClean="0"/>
              <a:t>. I </a:t>
            </a:r>
            <a:r>
              <a:rPr lang="de-CH" dirty="0" err="1" smtClean="0"/>
              <a:t>wish</a:t>
            </a:r>
            <a:r>
              <a:rPr lang="de-CH" dirty="0" smtClean="0"/>
              <a:t> </a:t>
            </a:r>
            <a:r>
              <a:rPr lang="de-CH" dirty="0" err="1" smtClean="0"/>
              <a:t>other</a:t>
            </a:r>
            <a:r>
              <a:rPr lang="de-CH" dirty="0" smtClean="0"/>
              <a:t> </a:t>
            </a:r>
            <a:r>
              <a:rPr lang="de-CH" dirty="0" err="1" smtClean="0"/>
              <a:t>modules</a:t>
            </a:r>
            <a:r>
              <a:rPr lang="de-CH" dirty="0" smtClean="0"/>
              <a:t> </a:t>
            </a:r>
            <a:r>
              <a:rPr lang="de-CH" dirty="0" err="1" smtClean="0"/>
              <a:t>had</a:t>
            </a:r>
            <a:r>
              <a:rPr lang="de-CH" dirty="0" smtClean="0"/>
              <a:t> </a:t>
            </a:r>
          </a:p>
          <a:p>
            <a:pPr algn="l"/>
            <a:r>
              <a:rPr lang="de-CH" dirty="0" err="1" smtClean="0"/>
              <a:t>something</a:t>
            </a:r>
            <a:r>
              <a:rPr lang="de-CH" dirty="0" smtClean="0"/>
              <a:t> </a:t>
            </a:r>
            <a:r>
              <a:rPr lang="de-CH" dirty="0" err="1" smtClean="0"/>
              <a:t>similar</a:t>
            </a:r>
            <a:r>
              <a:rPr lang="de-CH" dirty="0" smtClean="0"/>
              <a:t>»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62047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D771A-53F7-794A-A4D2-DFF3E0D8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671E-4ADD-417A-B6D1-569565A976B7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77EF5-5870-1E48-A474-AFB0A767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F8698-C486-9F49-80DF-C56EEB8C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33F43C-E561-F743-8C33-9551577DE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1972" y="3099865"/>
            <a:ext cx="10693400" cy="1040806"/>
          </a:xfrm>
          <a:solidFill>
            <a:srgbClr val="FFFF00"/>
          </a:solidFill>
        </p:spPr>
        <p:txBody>
          <a:bodyPr anchor="ctr"/>
          <a:lstStyle/>
          <a:p>
            <a:pPr algn="ctr"/>
            <a:r>
              <a:rPr lang="en-US" sz="2800" b="1" dirty="0"/>
              <a:t>https://github.com/martinchristen/EuroSciPy-2018-JupyterHub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6C39FF-81CE-084F-8C04-088E3EBF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019465"/>
            <a:ext cx="5080000" cy="1320800"/>
          </a:xfrm>
          <a:prstGeom prst="rect">
            <a:avLst/>
          </a:prstGeom>
        </p:spPr>
      </p:pic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F33F43C-E561-F743-8C33-9551577DEF9A}"/>
              </a:ext>
            </a:extLst>
          </p:cNvPr>
          <p:cNvSpPr txBox="1">
            <a:spLocks/>
          </p:cNvSpPr>
          <p:nvPr/>
        </p:nvSpPr>
        <p:spPr bwMode="auto">
          <a:xfrm>
            <a:off x="12093" y="4860751"/>
            <a:ext cx="10693400" cy="104080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lnSpc>
                <a:spcPct val="115000"/>
              </a:lnSpc>
              <a:spcBef>
                <a:spcPts val="1200"/>
              </a:spcBef>
              <a:spcAft>
                <a:spcPct val="0"/>
              </a:spcAft>
              <a:defRPr sz="2000" b="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171450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169863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73150" indent="-180975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319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18891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63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35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607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2800" b="1" kern="0" dirty="0" smtClean="0"/>
              <a:t>https://github.com/jupyterhub</a:t>
            </a:r>
            <a:endParaRPr lang="en-US" sz="2800" b="1" kern="0" dirty="0"/>
          </a:p>
        </p:txBody>
      </p:sp>
    </p:spTree>
    <p:extLst>
      <p:ext uri="{BB962C8B-B14F-4D97-AF65-F5344CB8AC3E}">
        <p14:creationId xmlns:p14="http://schemas.microsoft.com/office/powerpoint/2010/main" val="1979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Conclusion</a:t>
            </a:r>
            <a:r>
              <a:rPr lang="de-CH" dirty="0" smtClean="0"/>
              <a:t> &amp; Outlook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JupyterHub</a:t>
            </a:r>
            <a:r>
              <a:rPr lang="de-CH" dirty="0" smtClean="0"/>
              <a:t> </a:t>
            </a:r>
            <a:r>
              <a:rPr lang="de-CH" dirty="0" err="1" smtClean="0"/>
              <a:t>solves</a:t>
            </a:r>
            <a:r>
              <a:rPr lang="de-CH" dirty="0" smtClean="0"/>
              <a:t> </a:t>
            </a:r>
            <a:r>
              <a:rPr lang="de-CH" dirty="0" err="1" smtClean="0"/>
              <a:t>my</a:t>
            </a:r>
            <a:r>
              <a:rPr lang="de-CH" dirty="0" smtClean="0"/>
              <a:t> </a:t>
            </a:r>
            <a:r>
              <a:rPr lang="de-CH" dirty="0" err="1" smtClean="0"/>
              <a:t>major</a:t>
            </a:r>
            <a:r>
              <a:rPr lang="de-CH" dirty="0" smtClean="0"/>
              <a:t> </a:t>
            </a:r>
            <a:r>
              <a:rPr lang="de-CH" dirty="0" err="1" smtClean="0"/>
              <a:t>problems</a:t>
            </a:r>
            <a:r>
              <a:rPr lang="de-CH" dirty="0" smtClean="0"/>
              <a:t>: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Doing</a:t>
            </a:r>
            <a:r>
              <a:rPr lang="de-CH" dirty="0" smtClean="0"/>
              <a:t> </a:t>
            </a:r>
            <a:r>
              <a:rPr lang="de-CH" dirty="0" err="1" smtClean="0"/>
              <a:t>exercises</a:t>
            </a:r>
            <a:r>
              <a:rPr lang="de-CH" dirty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really</a:t>
            </a:r>
            <a:r>
              <a:rPr lang="de-CH" dirty="0" smtClean="0"/>
              <a:t> large </a:t>
            </a:r>
            <a:r>
              <a:rPr lang="de-CH" dirty="0" err="1"/>
              <a:t>d</a:t>
            </a:r>
            <a:r>
              <a:rPr lang="de-CH" dirty="0" err="1" smtClean="0"/>
              <a:t>atasets</a:t>
            </a:r>
            <a:r>
              <a:rPr lang="de-CH" dirty="0" smtClean="0"/>
              <a:t> (1-10 TB)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No</a:t>
            </a:r>
            <a:r>
              <a:rPr lang="de-CH" dirty="0" smtClean="0"/>
              <a:t> </a:t>
            </a:r>
            <a:r>
              <a:rPr lang="de-CH" dirty="0" err="1" smtClean="0"/>
              <a:t>installation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modules</a:t>
            </a:r>
            <a:r>
              <a:rPr lang="de-CH" dirty="0" smtClean="0"/>
              <a:t> / </a:t>
            </a:r>
            <a:r>
              <a:rPr lang="de-CH" dirty="0" err="1" smtClean="0"/>
              <a:t>No</a:t>
            </a:r>
            <a:r>
              <a:rPr lang="de-CH" dirty="0" smtClean="0"/>
              <a:t> time </a:t>
            </a:r>
            <a:r>
              <a:rPr lang="de-CH" dirty="0" err="1" smtClean="0"/>
              <a:t>wasted</a:t>
            </a:r>
            <a:r>
              <a:rPr lang="de-CH" dirty="0" smtClean="0"/>
              <a:t> in </a:t>
            </a:r>
            <a:r>
              <a:rPr lang="de-CH" dirty="0" err="1" smtClean="0"/>
              <a:t>first</a:t>
            </a:r>
            <a:r>
              <a:rPr lang="de-CH" dirty="0" smtClean="0"/>
              <a:t> </a:t>
            </a:r>
            <a:r>
              <a:rPr lang="de-CH" dirty="0" err="1" smtClean="0"/>
              <a:t>lesson</a:t>
            </a:r>
            <a:endParaRPr lang="de-CH" dirty="0" smtClean="0"/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Students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space</a:t>
            </a:r>
            <a:r>
              <a:rPr lang="de-CH" dirty="0" smtClean="0"/>
              <a:t> on </a:t>
            </a:r>
            <a:r>
              <a:rPr lang="de-CH" dirty="0" err="1" smtClean="0"/>
              <a:t>their</a:t>
            </a:r>
            <a:r>
              <a:rPr lang="de-CH" dirty="0" smtClean="0"/>
              <a:t> </a:t>
            </a:r>
            <a:r>
              <a:rPr lang="de-CH" dirty="0" err="1" smtClean="0"/>
              <a:t>laptop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anaconda</a:t>
            </a:r>
            <a:r>
              <a:rPr lang="de-CH" dirty="0" smtClean="0"/>
              <a:t>/</a:t>
            </a:r>
            <a:r>
              <a:rPr lang="de-CH" dirty="0" err="1" smtClean="0"/>
              <a:t>modules</a:t>
            </a:r>
            <a:r>
              <a:rPr lang="de-CH" dirty="0" smtClean="0"/>
              <a:t>/</a:t>
            </a:r>
            <a:r>
              <a:rPr lang="de-CH" dirty="0" err="1" smtClean="0"/>
              <a:t>data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(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they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want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install</a:t>
            </a:r>
            <a:r>
              <a:rPr lang="de-CH" dirty="0" smtClean="0"/>
              <a:t> it </a:t>
            </a:r>
            <a:r>
              <a:rPr lang="de-CH" dirty="0" err="1" smtClean="0"/>
              <a:t>locally</a:t>
            </a:r>
            <a:r>
              <a:rPr lang="de-CH" dirty="0" smtClean="0"/>
              <a:t>)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smtClean="0"/>
              <a:t>I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write</a:t>
            </a:r>
            <a:r>
              <a:rPr lang="de-CH" dirty="0" smtClean="0"/>
              <a:t> </a:t>
            </a:r>
            <a:r>
              <a:rPr lang="de-CH" dirty="0" err="1" smtClean="0"/>
              <a:t>installation</a:t>
            </a:r>
            <a:r>
              <a:rPr lang="de-CH" dirty="0" smtClean="0"/>
              <a:t> </a:t>
            </a:r>
            <a:r>
              <a:rPr lang="de-CH" dirty="0" err="1" smtClean="0"/>
              <a:t>instructions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each</a:t>
            </a:r>
            <a:r>
              <a:rPr lang="de-CH" dirty="0" smtClean="0"/>
              <a:t> OS / Python Version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smtClean="0"/>
              <a:t>GPUs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even</a:t>
            </a:r>
            <a:r>
              <a:rPr lang="de-CH" dirty="0" smtClean="0"/>
              <a:t> 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students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a high-end </a:t>
            </a:r>
            <a:r>
              <a:rPr lang="de-CH" dirty="0" err="1" smtClean="0"/>
              <a:t>graphics</a:t>
            </a:r>
            <a:r>
              <a:rPr lang="de-CH" dirty="0" smtClean="0"/>
              <a:t> </a:t>
            </a:r>
            <a:r>
              <a:rPr lang="de-CH" dirty="0" err="1" smtClean="0"/>
              <a:t>card</a:t>
            </a:r>
            <a:r>
              <a:rPr lang="de-CH" dirty="0" smtClean="0"/>
              <a:t>.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Students</a:t>
            </a:r>
            <a:r>
              <a:rPr lang="de-CH" dirty="0" smtClean="0"/>
              <a:t> like it</a:t>
            </a:r>
            <a:endParaRPr lang="de-CH" dirty="0" smtClean="0"/>
          </a:p>
          <a:p>
            <a:pPr marL="695325" lvl="1" indent="-342900">
              <a:buFont typeface="Arial" panose="020B0604020202020204" pitchFamily="34" charset="0"/>
              <a:buChar char="•"/>
            </a:pPr>
            <a:endParaRPr lang="de-CH" dirty="0"/>
          </a:p>
          <a:p>
            <a:r>
              <a:rPr lang="de-CH" b="1" dirty="0" smtClean="0"/>
              <a:t>In </a:t>
            </a:r>
            <a:r>
              <a:rPr lang="de-CH" b="1" dirty="0" err="1" smtClean="0"/>
              <a:t>future</a:t>
            </a:r>
            <a:r>
              <a:rPr lang="de-CH" b="1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Add </a:t>
            </a:r>
            <a:r>
              <a:rPr lang="de-CH" dirty="0" err="1" smtClean="0"/>
              <a:t>more</a:t>
            </a:r>
            <a:r>
              <a:rPr lang="de-CH" dirty="0" smtClean="0"/>
              <a:t> GPUs</a:t>
            </a:r>
            <a:r>
              <a:rPr lang="de-CH" dirty="0"/>
              <a:t> </a:t>
            </a:r>
            <a:r>
              <a:rPr lang="de-CH" dirty="0" smtClean="0"/>
              <a:t>(GPU </a:t>
            </a:r>
            <a:r>
              <a:rPr lang="de-CH" dirty="0" err="1" smtClean="0"/>
              <a:t>cluster</a:t>
            </a:r>
            <a:r>
              <a:rPr lang="de-CH" dirty="0" smtClean="0"/>
              <a:t> in 2nd Rack)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Also </a:t>
            </a:r>
            <a:r>
              <a:rPr lang="de-CH" dirty="0" err="1" smtClean="0"/>
              <a:t>use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Research Projects</a:t>
            </a:r>
          </a:p>
        </p:txBody>
      </p:sp>
    </p:spTree>
    <p:extLst>
      <p:ext uri="{BB962C8B-B14F-4D97-AF65-F5344CB8AC3E}">
        <p14:creationId xmlns:p14="http://schemas.microsoft.com/office/powerpoint/2010/main" val="153813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B94D0-3D57-1745-AC7A-F8A70CA1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78949" y="7197725"/>
            <a:ext cx="1507902" cy="183306"/>
          </a:xfrm>
        </p:spPr>
        <p:txBody>
          <a:bodyPr/>
          <a:lstStyle/>
          <a:p>
            <a:fld id="{9AD00218-B1DB-4F9A-B0C8-648C649CAED4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CD4E7-48CC-6A4B-9548-EC88A3CF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7197725"/>
            <a:ext cx="7485063" cy="179388"/>
          </a:xfrm>
        </p:spPr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827E-1BAC-3345-BB6F-6A0CEF7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7197725"/>
            <a:ext cx="863600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2D2330-4879-9849-B1E0-430FF30085BD}"/>
              </a:ext>
            </a:extLst>
          </p:cNvPr>
          <p:cNvSpPr/>
          <p:nvPr/>
        </p:nvSpPr>
        <p:spPr bwMode="auto">
          <a:xfrm>
            <a:off x="-9821" y="0"/>
            <a:ext cx="7488832" cy="8283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D42658-ECBB-0F4F-AABF-FFF2EC14840D}"/>
              </a:ext>
            </a:extLst>
          </p:cNvPr>
          <p:cNvGrpSpPr/>
          <p:nvPr/>
        </p:nvGrpSpPr>
        <p:grpSpPr>
          <a:xfrm>
            <a:off x="575431" y="0"/>
            <a:ext cx="9451789" cy="7887936"/>
            <a:chOff x="575431" y="108223"/>
            <a:chExt cx="9451789" cy="78879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1F8F73-AD7E-5D4A-BDFF-99CD7A5B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39" y="2304678"/>
              <a:ext cx="9442181" cy="56914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FFA6D8-1214-704E-A14E-F939220E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31" y="108223"/>
              <a:ext cx="9451789" cy="270051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F0BC4F-BF5F-3547-A1D5-DB416FC9C9F8}"/>
              </a:ext>
            </a:extLst>
          </p:cNvPr>
          <p:cNvSpPr txBox="1"/>
          <p:nvPr/>
        </p:nvSpPr>
        <p:spPr>
          <a:xfrm>
            <a:off x="2250356" y="2698071"/>
            <a:ext cx="9386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http://2019.geopython.net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CE85A-90A2-AF49-83AA-B1377B90A8D0}"/>
              </a:ext>
            </a:extLst>
          </p:cNvPr>
          <p:cNvSpPr/>
          <p:nvPr/>
        </p:nvSpPr>
        <p:spPr>
          <a:xfrm>
            <a:off x="520576" y="2700511"/>
            <a:ext cx="7058373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Python in General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GIS/Mapping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Geography / Geophysics / Geodesy / Geomatics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Earth Sciences / Environmental Sciences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Raleway" panose="020B0003030101060003" pitchFamily="34" charset="0"/>
              </a:rPr>
              <a:t>Geovisualization</a:t>
            </a:r>
            <a:endParaRPr lang="en-US" b="1" dirty="0">
              <a:solidFill>
                <a:schemeClr val="bg1"/>
              </a:solidFill>
              <a:latin typeface="Raleway" panose="020B00030301010600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Smart Cities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Spatial Data / Geodata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Geospatial Webservices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Big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Data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(Spatial)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Computer Vision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Remote Sensing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Image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Raleway" panose="020B0003030101060003" pitchFamily="34" charset="0"/>
              </a:rPr>
              <a:t>(Geo-)Machine </a:t>
            </a: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Learning / </a:t>
            </a:r>
            <a:r>
              <a:rPr lang="en-US" b="1" dirty="0" smtClean="0">
                <a:solidFill>
                  <a:schemeClr val="bg1"/>
                </a:solidFill>
                <a:latin typeface="Raleway" panose="020B0003030101060003" pitchFamily="34" charset="0"/>
              </a:rPr>
              <a:t>(Geo-)Deep </a:t>
            </a: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Learning</a:t>
            </a:r>
            <a:endParaRPr lang="en-US" b="1" i="0" dirty="0">
              <a:solidFill>
                <a:schemeClr val="bg1"/>
              </a:solidFill>
              <a:effectLst/>
              <a:latin typeface="Raleway" panose="020B0003030101060003" pitchFamily="34" charset="0"/>
            </a:endParaRPr>
          </a:p>
        </p:txBody>
      </p:sp>
      <p:pic>
        <p:nvPicPr>
          <p:cNvPr id="11" name="Picture 6" descr="http://loft965.files.wordpress.com/2013/01/twitt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715" y="3630035"/>
            <a:ext cx="626592" cy="626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4">
            <a:extLst>
              <a:ext uri="{FF2B5EF4-FFF2-40B4-BE49-F238E27FC236}">
                <a16:creationId xmlns:a16="http://schemas.microsoft.com/office/drawing/2014/main" id="{CAF0BC4F-BF5F-3547-A1D5-DB416FC9C9F8}"/>
              </a:ext>
            </a:extLst>
          </p:cNvPr>
          <p:cNvSpPr txBox="1"/>
          <p:nvPr/>
        </p:nvSpPr>
        <p:spPr>
          <a:xfrm>
            <a:off x="6406761" y="4183062"/>
            <a:ext cx="4292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/>
              <a:t>@</a:t>
            </a:r>
            <a:r>
              <a:rPr lang="en-US" sz="2400" b="1" dirty="0" err="1" smtClean="0"/>
              <a:t>GeoPythonConf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85510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5F8F5D-6D02-4040-8A35-2642539E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792-2262-41D8-8D9E-703233A7E067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EF3D5-371F-BD43-9FA9-27B36BC8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9666F-33F5-784A-B614-C72180BF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316E9-1B6B-024B-A0A5-F0C72B67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0EAADD-EC26-964A-BAB3-191CE9BA1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sz="287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15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am I </a:t>
            </a:r>
            <a:r>
              <a:rPr lang="de-CH" dirty="0" err="1" smtClean="0"/>
              <a:t>teaching</a:t>
            </a:r>
            <a:r>
              <a:rPr lang="de-CH" dirty="0" smtClean="0"/>
              <a:t> ? </a:t>
            </a:r>
            <a:r>
              <a:rPr lang="de-CH" b="0" dirty="0" smtClean="0"/>
              <a:t>(Python </a:t>
            </a:r>
            <a:r>
              <a:rPr lang="de-CH" b="0" dirty="0" err="1" smtClean="0"/>
              <a:t>related</a:t>
            </a:r>
            <a:r>
              <a:rPr lang="de-CH" b="0" dirty="0" smtClean="0"/>
              <a:t> </a:t>
            </a:r>
            <a:r>
              <a:rPr lang="de-CH" b="0" dirty="0" err="1" smtClean="0"/>
              <a:t>courses</a:t>
            </a:r>
            <a:r>
              <a:rPr lang="de-CH" b="0" dirty="0" smtClean="0"/>
              <a:t> </a:t>
            </a:r>
            <a:r>
              <a:rPr lang="de-CH" b="0" dirty="0" err="1" smtClean="0"/>
              <a:t>only</a:t>
            </a:r>
            <a:r>
              <a:rPr lang="de-CH" b="0" dirty="0" smtClean="0"/>
              <a:t>)</a:t>
            </a:r>
            <a:endParaRPr lang="de-CH" b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736600" y="1838132"/>
            <a:ext cx="9213850" cy="2604717"/>
          </a:xfrm>
        </p:spPr>
        <p:txBody>
          <a:bodyPr/>
          <a:lstStyle/>
          <a:p>
            <a:r>
              <a:rPr lang="de-CH" b="1" dirty="0" smtClean="0"/>
              <a:t>Bachelor Programme</a:t>
            </a:r>
            <a:br>
              <a:rPr lang="de-CH" b="1" dirty="0" smtClean="0"/>
            </a:br>
            <a:r>
              <a:rPr lang="de-CH" dirty="0" err="1" smtClean="0"/>
              <a:t>Introduction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Python (1st Semester)</a:t>
            </a:r>
            <a:r>
              <a:rPr lang="de-CH" dirty="0"/>
              <a:t/>
            </a:r>
            <a:br>
              <a:rPr lang="de-CH" dirty="0"/>
            </a:br>
            <a:r>
              <a:rPr lang="de-CH" dirty="0" err="1" smtClean="0"/>
              <a:t>Programming</a:t>
            </a:r>
            <a:r>
              <a:rPr lang="de-CH" dirty="0" smtClean="0"/>
              <a:t> I (2nd Semester)</a:t>
            </a:r>
            <a:br>
              <a:rPr lang="de-CH" dirty="0" smtClean="0"/>
            </a:br>
            <a:r>
              <a:rPr lang="de-CH" dirty="0" err="1" smtClean="0"/>
              <a:t>Programming</a:t>
            </a:r>
            <a:r>
              <a:rPr lang="de-CH" dirty="0" smtClean="0"/>
              <a:t> II (3rd Semester)</a:t>
            </a:r>
            <a:br>
              <a:rPr lang="de-CH" dirty="0" smtClean="0"/>
            </a:br>
            <a:r>
              <a:rPr lang="de-CH" dirty="0" smtClean="0"/>
              <a:t>Open (Geo-)Data Seminar (5th Semester)</a:t>
            </a:r>
          </a:p>
          <a:p>
            <a:r>
              <a:rPr lang="de-CH" b="1" dirty="0" smtClean="0"/>
              <a:t>Masters Programme</a:t>
            </a:r>
            <a:br>
              <a:rPr lang="de-CH" b="1" dirty="0" smtClean="0"/>
            </a:br>
            <a:r>
              <a:rPr lang="de-CH" dirty="0" err="1" smtClean="0"/>
              <a:t>Geoprocessing</a:t>
            </a:r>
            <a:r>
              <a:rPr lang="de-CH" dirty="0" smtClean="0"/>
              <a:t> (14 </a:t>
            </a:r>
            <a:r>
              <a:rPr lang="de-CH" dirty="0" err="1" smtClean="0"/>
              <a:t>Lessons</a:t>
            </a:r>
            <a:r>
              <a:rPr lang="de-CH" dirty="0" smtClean="0"/>
              <a:t>)</a:t>
            </a:r>
            <a:br>
              <a:rPr lang="de-CH" dirty="0" smtClean="0"/>
            </a:br>
            <a:endParaRPr lang="de-CH" dirty="0" smtClean="0"/>
          </a:p>
          <a:p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0736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Where</a:t>
            </a:r>
            <a:r>
              <a:rPr lang="de-CH" dirty="0" smtClean="0"/>
              <a:t>? </a:t>
            </a:r>
            <a:r>
              <a:rPr lang="de-CH" b="0" dirty="0" err="1" smtClean="0"/>
              <a:t>Our</a:t>
            </a:r>
            <a:r>
              <a:rPr lang="de-CH" b="0" dirty="0" smtClean="0"/>
              <a:t> New Campus (4500 People, 250M €, </a:t>
            </a:r>
            <a:r>
              <a:rPr lang="de-CH" b="0" dirty="0" err="1"/>
              <a:t>b</a:t>
            </a:r>
            <a:r>
              <a:rPr lang="de-CH" b="0" dirty="0" err="1" smtClean="0"/>
              <a:t>uilt</a:t>
            </a:r>
            <a:r>
              <a:rPr lang="de-CH" b="0" dirty="0" smtClean="0"/>
              <a:t> in 4 </a:t>
            </a:r>
            <a:r>
              <a:rPr lang="de-CH" b="0" dirty="0" err="1"/>
              <a:t>y</a:t>
            </a:r>
            <a:r>
              <a:rPr lang="de-CH" b="0" dirty="0" err="1" smtClean="0"/>
              <a:t>ears</a:t>
            </a:r>
            <a:r>
              <a:rPr lang="de-CH" b="0" dirty="0" smtClean="0"/>
              <a:t>)</a:t>
            </a:r>
            <a:endParaRPr lang="de-CH" b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30" y="1548383"/>
            <a:ext cx="7196184" cy="53767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49" y="1517094"/>
            <a:ext cx="7184754" cy="569476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252" y="1513176"/>
            <a:ext cx="8384374" cy="557373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29" y="1517094"/>
            <a:ext cx="10287792" cy="48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am I </a:t>
            </a: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teaching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? </a:t>
            </a:r>
            <a:r>
              <a:rPr lang="de-CH" b="0" dirty="0" smtClean="0">
                <a:solidFill>
                  <a:schemeClr val="bg1">
                    <a:lumMod val="75000"/>
                  </a:schemeClr>
                </a:solidFill>
              </a:rPr>
              <a:t>(Python </a:t>
            </a:r>
            <a:r>
              <a:rPr lang="de-CH" b="0" dirty="0" err="1" smtClean="0">
                <a:solidFill>
                  <a:schemeClr val="bg1">
                    <a:lumMod val="75000"/>
                  </a:schemeClr>
                </a:solidFill>
              </a:rPr>
              <a:t>related</a:t>
            </a:r>
            <a:r>
              <a:rPr lang="de-CH" b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CH" b="0" dirty="0" err="1" smtClean="0">
                <a:solidFill>
                  <a:schemeClr val="bg1">
                    <a:lumMod val="75000"/>
                  </a:schemeClr>
                </a:solidFill>
              </a:rPr>
              <a:t>courses</a:t>
            </a:r>
            <a:r>
              <a:rPr lang="de-CH" b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CH" b="0" dirty="0" err="1" smtClean="0">
                <a:solidFill>
                  <a:schemeClr val="bg1">
                    <a:lumMod val="75000"/>
                  </a:schemeClr>
                </a:solidFill>
              </a:rPr>
              <a:t>only</a:t>
            </a:r>
            <a:r>
              <a:rPr lang="de-CH" b="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de-CH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736600" y="1838132"/>
            <a:ext cx="9213850" cy="2604717"/>
          </a:xfrm>
        </p:spPr>
        <p:txBody>
          <a:bodyPr/>
          <a:lstStyle/>
          <a:p>
            <a:r>
              <a:rPr lang="de-CH" b="1" dirty="0" smtClean="0">
                <a:solidFill>
                  <a:schemeClr val="bg1">
                    <a:lumMod val="75000"/>
                  </a:schemeClr>
                </a:solidFill>
              </a:rPr>
              <a:t>Bachelor Programme</a:t>
            </a:r>
            <a:br>
              <a:rPr lang="de-CH" b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Python (1st Semester)</a:t>
            </a:r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de-CH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Programming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I (2nd Semester)</a:t>
            </a:r>
            <a:br>
              <a:rPr lang="de-CH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Programming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II (3rd Semester)</a:t>
            </a:r>
            <a:br>
              <a:rPr lang="de-CH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Open (Geo-)Data Seminar (5th Semester)</a:t>
            </a:r>
          </a:p>
          <a:p>
            <a:r>
              <a:rPr lang="de-CH" b="1" dirty="0" smtClean="0"/>
              <a:t>Masters Programme</a:t>
            </a:r>
            <a:br>
              <a:rPr lang="de-CH" b="1" dirty="0" smtClean="0"/>
            </a:br>
            <a:r>
              <a:rPr lang="de-CH" dirty="0" err="1" smtClean="0"/>
              <a:t>Geoprocessing</a:t>
            </a:r>
            <a:r>
              <a:rPr lang="de-CH" dirty="0" smtClean="0"/>
              <a:t> (14 </a:t>
            </a:r>
            <a:r>
              <a:rPr lang="de-CH" dirty="0" err="1" smtClean="0"/>
              <a:t>Lessons</a:t>
            </a:r>
            <a:r>
              <a:rPr lang="de-CH" dirty="0" smtClean="0"/>
              <a:t>)</a:t>
            </a:r>
            <a:br>
              <a:rPr lang="de-CH" dirty="0" smtClean="0"/>
            </a:br>
            <a:endParaRPr lang="de-CH" dirty="0" smtClean="0"/>
          </a:p>
          <a:p>
            <a:endParaRPr lang="de-CH" dirty="0" smtClean="0"/>
          </a:p>
        </p:txBody>
      </p:sp>
      <p:grpSp>
        <p:nvGrpSpPr>
          <p:cNvPr id="9" name="Gruppieren 8"/>
          <p:cNvGrpSpPr/>
          <p:nvPr/>
        </p:nvGrpSpPr>
        <p:grpSpPr>
          <a:xfrm>
            <a:off x="2585412" y="4527124"/>
            <a:ext cx="7888239" cy="837683"/>
            <a:chOff x="2585412" y="4527124"/>
            <a:chExt cx="7888239" cy="837683"/>
          </a:xfrm>
        </p:grpSpPr>
        <p:sp>
          <p:nvSpPr>
            <p:cNvPr id="8" name="Pfeil nach rechts 7"/>
            <p:cNvSpPr/>
            <p:nvPr/>
          </p:nvSpPr>
          <p:spPr bwMode="auto">
            <a:xfrm rot="12425854">
              <a:off x="2585412" y="4527124"/>
              <a:ext cx="936104" cy="432048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3402484" y="4626143"/>
              <a:ext cx="7071167" cy="7386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de-CH" dirty="0" smtClean="0"/>
                <a:t>This </a:t>
              </a:r>
              <a:r>
                <a:rPr lang="de-CH" dirty="0" err="1" smtClean="0"/>
                <a:t>course</a:t>
              </a:r>
              <a:r>
                <a:rPr lang="de-CH" dirty="0" smtClean="0"/>
                <a:t> </a:t>
              </a:r>
              <a:r>
                <a:rPr lang="de-CH" dirty="0" err="1" smtClean="0"/>
                <a:t>is</a:t>
              </a:r>
              <a:r>
                <a:rPr lang="de-CH" dirty="0" smtClean="0"/>
                <a:t> </a:t>
              </a:r>
              <a:r>
                <a:rPr lang="de-CH" dirty="0" err="1" smtClean="0"/>
                <a:t>about</a:t>
              </a:r>
              <a:r>
                <a:rPr lang="de-CH" dirty="0" smtClean="0"/>
                <a:t> </a:t>
              </a:r>
              <a:r>
                <a:rPr lang="de-CH" dirty="0" err="1" smtClean="0"/>
                <a:t>processing</a:t>
              </a:r>
              <a:r>
                <a:rPr lang="de-CH" dirty="0" smtClean="0"/>
                <a:t> </a:t>
              </a:r>
              <a:r>
                <a:rPr lang="de-CH" dirty="0" err="1" smtClean="0"/>
                <a:t>big</a:t>
              </a:r>
              <a:r>
                <a:rPr lang="de-CH" dirty="0" smtClean="0"/>
                <a:t> </a:t>
              </a:r>
              <a:r>
                <a:rPr lang="de-CH" dirty="0" err="1" smtClean="0"/>
                <a:t>geo</a:t>
              </a:r>
              <a:r>
                <a:rPr lang="de-CH" dirty="0" smtClean="0"/>
                <a:t> </a:t>
              </a:r>
              <a:r>
                <a:rPr lang="de-CH" dirty="0" err="1" smtClean="0"/>
                <a:t>data</a:t>
              </a:r>
              <a:endParaRPr lang="de-CH" dirty="0" smtClean="0"/>
            </a:p>
            <a:p>
              <a:pPr algn="l"/>
              <a:r>
                <a:rPr lang="de-CH" dirty="0" smtClean="0"/>
                <a:t>Aerial </a:t>
              </a:r>
              <a:r>
                <a:rPr lang="de-CH" dirty="0" err="1" smtClean="0"/>
                <a:t>images</a:t>
              </a:r>
              <a:r>
                <a:rPr lang="de-CH" dirty="0" smtClean="0"/>
                <a:t>/</a:t>
              </a:r>
              <a:r>
                <a:rPr lang="de-CH" dirty="0" err="1" smtClean="0"/>
                <a:t>Satellite</a:t>
              </a:r>
              <a:r>
                <a:rPr lang="de-CH" dirty="0" smtClean="0"/>
                <a:t> </a:t>
              </a:r>
              <a:r>
                <a:rPr lang="de-CH" dirty="0" err="1" smtClean="0"/>
                <a:t>images</a:t>
              </a:r>
              <a:r>
                <a:rPr lang="de-CH" dirty="0" smtClean="0"/>
                <a:t> </a:t>
              </a:r>
              <a:r>
                <a:rPr lang="de-CH" dirty="0" err="1" smtClean="0"/>
                <a:t>are</a:t>
              </a:r>
              <a:r>
                <a:rPr lang="de-CH" dirty="0" smtClean="0"/>
                <a:t> large! (</a:t>
              </a:r>
              <a:r>
                <a:rPr lang="de-CH" dirty="0" err="1" smtClean="0"/>
                <a:t>Petabyte</a:t>
              </a:r>
              <a:r>
                <a:rPr lang="de-CH" dirty="0" smtClean="0"/>
                <a:t> </a:t>
              </a:r>
              <a:r>
                <a:rPr lang="de-CH" dirty="0" err="1" smtClean="0"/>
                <a:t>range</a:t>
              </a:r>
              <a:r>
                <a:rPr lang="de-CH" dirty="0" smtClean="0"/>
                <a:t>)</a:t>
              </a:r>
              <a:endParaRPr lang="de-CH" dirty="0"/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3402484" y="5508823"/>
            <a:ext cx="6263189" cy="73866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de-CH" b="1" dirty="0" smtClean="0"/>
              <a:t>Problem </a:t>
            </a:r>
            <a:r>
              <a:rPr lang="de-CH" b="1" dirty="0" smtClean="0"/>
              <a:t>#1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students</a:t>
            </a:r>
            <a:r>
              <a:rPr lang="de-CH" dirty="0" smtClean="0"/>
              <a:t> </a:t>
            </a:r>
            <a:r>
              <a:rPr lang="de-CH" dirty="0" err="1" smtClean="0"/>
              <a:t>store</a:t>
            </a:r>
            <a:r>
              <a:rPr lang="de-CH" dirty="0" smtClean="0"/>
              <a:t> multiple </a:t>
            </a:r>
            <a:r>
              <a:rPr lang="de-CH" dirty="0"/>
              <a:t>1</a:t>
            </a:r>
            <a:r>
              <a:rPr lang="de-CH" dirty="0" smtClean="0"/>
              <a:t>-10 </a:t>
            </a:r>
            <a:r>
              <a:rPr lang="de-CH" dirty="0" smtClean="0"/>
              <a:t>TB </a:t>
            </a:r>
            <a:r>
              <a:rPr lang="de-CH" dirty="0" err="1" smtClean="0"/>
              <a:t>datasets</a:t>
            </a:r>
            <a:r>
              <a:rPr lang="de-CH" dirty="0" smtClean="0"/>
              <a:t>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402484" y="6402180"/>
            <a:ext cx="5367175" cy="73866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de-CH" b="1" dirty="0" smtClean="0"/>
              <a:t>Problem </a:t>
            </a:r>
            <a:r>
              <a:rPr lang="de-CH" b="1" dirty="0" smtClean="0"/>
              <a:t>#2</a:t>
            </a:r>
          </a:p>
          <a:p>
            <a:pPr algn="l"/>
            <a:r>
              <a:rPr lang="de-CH" dirty="0" err="1" smtClean="0"/>
              <a:t>Installing</a:t>
            </a:r>
            <a:r>
              <a:rPr lang="de-CH" dirty="0" smtClean="0"/>
              <a:t> all </a:t>
            </a:r>
            <a:r>
              <a:rPr lang="de-CH" dirty="0" err="1" smtClean="0"/>
              <a:t>required</a:t>
            </a:r>
            <a:r>
              <a:rPr lang="de-CH" dirty="0" smtClean="0"/>
              <a:t> </a:t>
            </a:r>
            <a:r>
              <a:rPr lang="de-CH" dirty="0" err="1" smtClean="0"/>
              <a:t>modules</a:t>
            </a:r>
            <a:r>
              <a:rPr lang="de-CH" dirty="0" smtClean="0"/>
              <a:t> </a:t>
            </a:r>
            <a:r>
              <a:rPr lang="de-CH" dirty="0" err="1" smtClean="0"/>
              <a:t>takes</a:t>
            </a:r>
            <a:r>
              <a:rPr lang="de-CH" dirty="0" smtClean="0"/>
              <a:t> </a:t>
            </a:r>
            <a:r>
              <a:rPr lang="de-CH" dirty="0" err="1" smtClean="0"/>
              <a:t>forever</a:t>
            </a:r>
            <a:endParaRPr lang="de-CH" dirty="0" smtClean="0"/>
          </a:p>
        </p:txBody>
      </p:sp>
      <p:pic>
        <p:nvPicPr>
          <p:cNvPr id="12" name="Picture 19">
            <a:extLst>
              <a:ext uri="{FF2B5EF4-FFF2-40B4-BE49-F238E27FC236}">
                <a16:creationId xmlns:a16="http://schemas.microsoft.com/office/drawing/2014/main" id="{933829F5-38A3-5C45-A9A8-529E2B452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04" y="2352685"/>
            <a:ext cx="2157715" cy="19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63" y="-179809"/>
            <a:ext cx="2441787" cy="217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endParaRPr lang="de-CH" b="0" dirty="0"/>
          </a:p>
        </p:txBody>
      </p:sp>
      <p:pic>
        <p:nvPicPr>
          <p:cNvPr id="2050" name="Picture 2" descr="https://jupyterhub.readthedocs.io/en/stable/_images/jhub-par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38" y="1659338"/>
            <a:ext cx="4929366" cy="489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736600" y="2046299"/>
            <a:ext cx="38900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dirty="0" err="1" smtClean="0"/>
              <a:t>Jupyterhub</a:t>
            </a:r>
            <a:r>
              <a:rPr lang="de-CH" dirty="0"/>
              <a:t>:</a:t>
            </a:r>
            <a:r>
              <a:rPr lang="de-CH" dirty="0" smtClean="0"/>
              <a:t> </a:t>
            </a:r>
            <a:br>
              <a:rPr lang="de-CH" dirty="0" smtClean="0"/>
            </a:br>
            <a:r>
              <a:rPr lang="de-CH" dirty="0" err="1" smtClean="0"/>
              <a:t>Jupyter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multiple </a:t>
            </a:r>
            <a:r>
              <a:rPr lang="de-CH" dirty="0" err="1" smtClean="0"/>
              <a:t>users</a:t>
            </a:r>
            <a:endParaRPr lang="de-CH" dirty="0" smtClean="0"/>
          </a:p>
          <a:p>
            <a:pPr algn="l"/>
            <a:endParaRPr lang="de-CH" dirty="0" smtClean="0"/>
          </a:p>
          <a:p>
            <a:pPr algn="l"/>
            <a:endParaRPr lang="de-CH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Hub launches a proxy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proxy forwards all requests to the Hub by default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Hub handles </a:t>
            </a:r>
            <a:r>
              <a:rPr lang="en-US" sz="1800" b="1" dirty="0"/>
              <a:t>user login </a:t>
            </a:r>
            <a:r>
              <a:rPr lang="en-US" sz="1800" dirty="0"/>
              <a:t>and </a:t>
            </a:r>
            <a:r>
              <a:rPr lang="en-US" sz="1800" b="1" dirty="0"/>
              <a:t>spawns</a:t>
            </a:r>
            <a:r>
              <a:rPr lang="en-US" sz="1800" dirty="0"/>
              <a:t> single-user servers on demand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Hub configures the proxy to forward URL prefixes to the single-user notebook servers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CH" sz="1800" dirty="0"/>
          </a:p>
        </p:txBody>
      </p:sp>
      <p:sp>
        <p:nvSpPr>
          <p:cNvPr id="10" name="Rechteck 9"/>
          <p:cNvSpPr/>
          <p:nvPr/>
        </p:nvSpPr>
        <p:spPr>
          <a:xfrm>
            <a:off x="6907710" y="6519132"/>
            <a:ext cx="29754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100" dirty="0" smtClean="0"/>
              <a:t>Image </a:t>
            </a:r>
            <a:r>
              <a:rPr lang="de-CH" sz="1100" dirty="0" err="1" smtClean="0"/>
              <a:t>from</a:t>
            </a:r>
            <a:r>
              <a:rPr lang="de-CH" sz="1100" dirty="0" smtClean="0"/>
              <a:t> https</a:t>
            </a:r>
            <a:r>
              <a:rPr lang="de-CH" sz="1100" dirty="0"/>
              <a:t>://jupyterhub.readthedocs.io</a:t>
            </a:r>
          </a:p>
        </p:txBody>
      </p:sp>
    </p:spTree>
    <p:extLst>
      <p:ext uri="{BB962C8B-B14F-4D97-AF65-F5344CB8AC3E}">
        <p14:creationId xmlns:p14="http://schemas.microsoft.com/office/powerpoint/2010/main" val="21205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Authenticators</a:t>
            </a:r>
            <a:r>
              <a:rPr lang="de-CH" dirty="0" smtClean="0"/>
              <a:t> – </a:t>
            </a:r>
            <a:r>
              <a:rPr lang="de-CH" dirty="0"/>
              <a:t>User </a:t>
            </a:r>
            <a:r>
              <a:rPr lang="de-CH" dirty="0" smtClean="0"/>
              <a:t>Login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 err="1" smtClean="0"/>
              <a:t>Local</a:t>
            </a:r>
            <a:r>
              <a:rPr lang="de-CH" sz="1800" b="1" dirty="0" smtClean="0"/>
              <a:t> User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 err="1" smtClean="0"/>
              <a:t>OAuthenticator</a:t>
            </a:r>
            <a:r>
              <a:rPr lang="de-CH" sz="1800" dirty="0" smtClean="0"/>
              <a:t>: </a:t>
            </a:r>
            <a:r>
              <a:rPr lang="de-CH" sz="1800" dirty="0" err="1" smtClean="0"/>
              <a:t>GitHub</a:t>
            </a:r>
            <a:r>
              <a:rPr lang="de-CH" sz="1800" dirty="0" smtClean="0"/>
              <a:t>/</a:t>
            </a:r>
            <a:r>
              <a:rPr lang="de-CH" sz="1800" dirty="0" err="1" smtClean="0"/>
              <a:t>BitBucket</a:t>
            </a:r>
            <a:r>
              <a:rPr lang="de-CH" sz="1800" dirty="0" smtClean="0"/>
              <a:t>/</a:t>
            </a:r>
            <a:r>
              <a:rPr lang="de-CH" sz="1800" dirty="0" err="1" smtClean="0"/>
              <a:t>MediaWiki</a:t>
            </a:r>
            <a:r>
              <a:rPr lang="de-CH" sz="1800" dirty="0" smtClean="0"/>
              <a:t>/</a:t>
            </a:r>
            <a:r>
              <a:rPr lang="de-CH" sz="1800" dirty="0" err="1" smtClean="0"/>
              <a:t>CILogon</a:t>
            </a:r>
            <a:r>
              <a:rPr lang="de-CH" sz="1800" dirty="0" smtClean="0"/>
              <a:t>/Google </a:t>
            </a:r>
            <a:r>
              <a:rPr lang="de-CH" sz="1800" dirty="0" err="1" smtClean="0"/>
              <a:t>OAuth</a:t>
            </a:r>
            <a:r>
              <a:rPr lang="de-CH" sz="1800" dirty="0" smtClean="0"/>
              <a:t>/…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dirty="0"/>
              <a:t>Dummy </a:t>
            </a:r>
            <a:r>
              <a:rPr lang="de-CH" sz="1800" dirty="0" err="1"/>
              <a:t>Authenticator</a:t>
            </a:r>
            <a:r>
              <a:rPr lang="de-CH" sz="1800" dirty="0"/>
              <a:t> (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testing</a:t>
            </a:r>
            <a:r>
              <a:rPr lang="de-CH" sz="1800" dirty="0"/>
              <a:t> </a:t>
            </a:r>
            <a:r>
              <a:rPr lang="de-CH" sz="1800" dirty="0" err="1"/>
              <a:t>only</a:t>
            </a:r>
            <a:r>
              <a:rPr lang="de-CH" sz="1800" dirty="0"/>
              <a:t>! Not 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production</a:t>
            </a:r>
            <a:r>
              <a:rPr lang="de-CH" sz="1800" dirty="0"/>
              <a:t> </a:t>
            </a:r>
            <a:r>
              <a:rPr lang="de-CH" sz="1800" dirty="0" err="1"/>
              <a:t>use</a:t>
            </a:r>
            <a:r>
              <a:rPr lang="de-CH" sz="1800" dirty="0" smtClean="0"/>
              <a:t>.)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/>
              <a:t>LDAP</a:t>
            </a:r>
            <a:r>
              <a:rPr lang="de-CH" sz="1800" dirty="0"/>
              <a:t> </a:t>
            </a:r>
            <a:r>
              <a:rPr lang="de-CH" sz="1800" dirty="0" err="1" smtClean="0"/>
              <a:t>Authenticator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/>
              <a:t>Kerberos</a:t>
            </a:r>
            <a:r>
              <a:rPr lang="de-CH" sz="1800" dirty="0"/>
              <a:t> </a:t>
            </a:r>
            <a:r>
              <a:rPr lang="de-CH" sz="1800" dirty="0" err="1" smtClean="0"/>
              <a:t>Authenticator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/>
              <a:t>REMOTE_USER </a:t>
            </a:r>
            <a:r>
              <a:rPr lang="de-CH" sz="1800" dirty="0" err="1"/>
              <a:t>Authenticator</a:t>
            </a:r>
            <a:r>
              <a:rPr lang="de-CH" sz="1800" b="1" dirty="0"/>
              <a:t> </a:t>
            </a:r>
            <a:r>
              <a:rPr lang="de-CH" sz="1800" dirty="0"/>
              <a:t>(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when</a:t>
            </a:r>
            <a:r>
              <a:rPr lang="de-CH" sz="1800" dirty="0"/>
              <a:t> intermediate </a:t>
            </a:r>
            <a:r>
              <a:rPr lang="de-CH" sz="1800" dirty="0" err="1"/>
              <a:t>login</a:t>
            </a:r>
            <a:r>
              <a:rPr lang="de-CH" sz="1800" dirty="0"/>
              <a:t> </a:t>
            </a:r>
            <a:r>
              <a:rPr lang="de-CH" sz="1800" dirty="0" err="1"/>
              <a:t>infrastructure</a:t>
            </a:r>
            <a:r>
              <a:rPr lang="de-CH" sz="1800" dirty="0"/>
              <a:t> such </a:t>
            </a:r>
            <a:r>
              <a:rPr lang="de-CH" sz="1800" dirty="0" err="1"/>
              <a:t>as</a:t>
            </a:r>
            <a:r>
              <a:rPr lang="de-CH" sz="1800" dirty="0"/>
              <a:t> Apache </a:t>
            </a:r>
            <a:r>
              <a:rPr lang="de-CH" sz="1800" dirty="0" err="1"/>
              <a:t>offloads</a:t>
            </a:r>
            <a:r>
              <a:rPr lang="de-CH" sz="1800" dirty="0"/>
              <a:t> </a:t>
            </a:r>
            <a:r>
              <a:rPr lang="de-CH" sz="1800" dirty="0" err="1"/>
              <a:t>authentication</a:t>
            </a:r>
            <a:r>
              <a:rPr lang="de-CH" sz="1800" dirty="0"/>
              <a:t> </a:t>
            </a:r>
            <a:r>
              <a:rPr lang="de-CH" sz="1800" dirty="0" err="1"/>
              <a:t>and</a:t>
            </a:r>
            <a:r>
              <a:rPr lang="de-CH" sz="1800" dirty="0"/>
              <a:t> </a:t>
            </a:r>
            <a:r>
              <a:rPr lang="de-CH" sz="1800" dirty="0" err="1"/>
              <a:t>forwards</a:t>
            </a:r>
            <a:r>
              <a:rPr lang="de-CH" sz="1800" dirty="0"/>
              <a:t> REMOTE_USER </a:t>
            </a:r>
            <a:r>
              <a:rPr lang="de-CH" sz="1800" dirty="0" err="1"/>
              <a:t>header</a:t>
            </a:r>
            <a:r>
              <a:rPr lang="de-CH" sz="1800" dirty="0" smtClean="0"/>
              <a:t>.)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 err="1"/>
              <a:t>JSONWebToken</a:t>
            </a:r>
            <a:r>
              <a:rPr lang="de-CH" sz="1800" dirty="0"/>
              <a:t> </a:t>
            </a:r>
            <a:r>
              <a:rPr lang="de-CH" sz="1800" dirty="0" err="1"/>
              <a:t>Authenticator</a:t>
            </a:r>
            <a:r>
              <a:rPr lang="de-CH" sz="1800" dirty="0"/>
              <a:t> (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Authenticating</a:t>
            </a:r>
            <a:r>
              <a:rPr lang="de-CH" sz="1800" dirty="0"/>
              <a:t>/</a:t>
            </a:r>
            <a:r>
              <a:rPr lang="de-CH" sz="1800" dirty="0" err="1"/>
              <a:t>Authorising</a:t>
            </a:r>
            <a:r>
              <a:rPr lang="de-CH" sz="1800" dirty="0"/>
              <a:t> </a:t>
            </a:r>
            <a:r>
              <a:rPr lang="de-CH" sz="1800" dirty="0" err="1"/>
              <a:t>users</a:t>
            </a:r>
            <a:r>
              <a:rPr lang="de-CH" sz="1800" dirty="0"/>
              <a:t> </a:t>
            </a:r>
            <a:r>
              <a:rPr lang="de-CH" sz="1800" dirty="0" err="1"/>
              <a:t>based</a:t>
            </a:r>
            <a:r>
              <a:rPr lang="de-CH" sz="1800" dirty="0"/>
              <a:t> on a </a:t>
            </a:r>
            <a:r>
              <a:rPr lang="de-CH" sz="1800" dirty="0" err="1"/>
              <a:t>JSONWebToken</a:t>
            </a:r>
            <a:r>
              <a:rPr lang="de-CH" sz="1800" dirty="0"/>
              <a:t> </a:t>
            </a:r>
            <a:r>
              <a:rPr lang="de-CH" sz="1800" dirty="0" err="1"/>
              <a:t>forwarded</a:t>
            </a:r>
            <a:r>
              <a:rPr lang="de-CH" sz="1800" dirty="0"/>
              <a:t> in an </a:t>
            </a:r>
            <a:r>
              <a:rPr lang="de-CH" sz="1800" dirty="0" err="1"/>
              <a:t>Authorization</a:t>
            </a:r>
            <a:r>
              <a:rPr lang="de-CH" sz="1800" dirty="0"/>
              <a:t>: </a:t>
            </a:r>
            <a:r>
              <a:rPr lang="de-CH" sz="1800" dirty="0" err="1"/>
              <a:t>bearer</a:t>
            </a:r>
            <a:r>
              <a:rPr lang="de-CH" sz="1800" dirty="0"/>
              <a:t> &lt;</a:t>
            </a:r>
            <a:r>
              <a:rPr lang="de-CH" sz="1800" dirty="0" err="1"/>
              <a:t>token</a:t>
            </a:r>
            <a:r>
              <a:rPr lang="de-CH" sz="1800" dirty="0"/>
              <a:t>&gt; </a:t>
            </a:r>
            <a:r>
              <a:rPr lang="de-CH" sz="1800" dirty="0" err="1"/>
              <a:t>header</a:t>
            </a:r>
            <a:r>
              <a:rPr lang="de-CH" sz="1800" dirty="0" smtClean="0"/>
              <a:t>.)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 err="1"/>
              <a:t>HashAuthenticator</a:t>
            </a:r>
            <a:r>
              <a:rPr lang="de-CH" sz="1800" dirty="0"/>
              <a:t> (</a:t>
            </a:r>
            <a:r>
              <a:rPr lang="de-CH" sz="1800" dirty="0" err="1"/>
              <a:t>Each</a:t>
            </a:r>
            <a:r>
              <a:rPr lang="de-CH" sz="1800" dirty="0"/>
              <a:t> </a:t>
            </a:r>
            <a:r>
              <a:rPr lang="de-CH" sz="1800" dirty="0" err="1"/>
              <a:t>user</a:t>
            </a:r>
            <a:r>
              <a:rPr lang="de-CH" sz="1800" dirty="0"/>
              <a:t> </a:t>
            </a:r>
            <a:r>
              <a:rPr lang="de-CH" sz="1800" dirty="0" err="1"/>
              <a:t>comes</a:t>
            </a:r>
            <a:r>
              <a:rPr lang="de-CH" sz="1800" dirty="0"/>
              <a:t> </a:t>
            </a:r>
            <a:r>
              <a:rPr lang="de-CH" sz="1800" dirty="0" err="1"/>
              <a:t>with</a:t>
            </a:r>
            <a:r>
              <a:rPr lang="de-CH" sz="1800" dirty="0"/>
              <a:t> a </a:t>
            </a:r>
            <a:r>
              <a:rPr lang="de-CH" sz="1800" dirty="0" err="1"/>
              <a:t>predefined</a:t>
            </a:r>
            <a:r>
              <a:rPr lang="de-CH" sz="1800" dirty="0"/>
              <a:t> </a:t>
            </a:r>
            <a:r>
              <a:rPr lang="de-CH" sz="1800" dirty="0" err="1"/>
              <a:t>password</a:t>
            </a:r>
            <a:r>
              <a:rPr lang="de-CH" sz="1800" dirty="0"/>
              <a:t> </a:t>
            </a:r>
            <a:r>
              <a:rPr lang="de-CH" sz="1800" dirty="0" err="1"/>
              <a:t>which</a:t>
            </a:r>
            <a:r>
              <a:rPr lang="de-CH" sz="1800" dirty="0"/>
              <a:t> </a:t>
            </a:r>
            <a:r>
              <a:rPr lang="de-CH" sz="1800" dirty="0" err="1"/>
              <a:t>is</a:t>
            </a:r>
            <a:r>
              <a:rPr lang="de-CH" sz="1800" dirty="0"/>
              <a:t> a </a:t>
            </a:r>
            <a:r>
              <a:rPr lang="de-CH" sz="1800" dirty="0" err="1"/>
              <a:t>hash</a:t>
            </a:r>
            <a:r>
              <a:rPr lang="de-CH" sz="1800" dirty="0"/>
              <a:t> </a:t>
            </a:r>
            <a:r>
              <a:rPr lang="de-CH" sz="1800" dirty="0" err="1"/>
              <a:t>of</a:t>
            </a:r>
            <a:r>
              <a:rPr lang="de-CH" sz="1800" dirty="0"/>
              <a:t> </a:t>
            </a:r>
            <a:r>
              <a:rPr lang="de-CH" sz="1800" dirty="0" err="1"/>
              <a:t>their</a:t>
            </a:r>
            <a:r>
              <a:rPr lang="de-CH" sz="1800" dirty="0"/>
              <a:t> </a:t>
            </a:r>
            <a:r>
              <a:rPr lang="de-CH" sz="1800" dirty="0" err="1"/>
              <a:t>username</a:t>
            </a:r>
            <a:r>
              <a:rPr lang="de-CH" sz="1800" dirty="0"/>
              <a:t>. A separate </a:t>
            </a:r>
            <a:r>
              <a:rPr lang="de-CH" sz="1800" dirty="0" err="1"/>
              <a:t>authenticator</a:t>
            </a:r>
            <a:r>
              <a:rPr lang="de-CH" sz="1800" dirty="0"/>
              <a:t> </a:t>
            </a:r>
            <a:r>
              <a:rPr lang="de-CH" sz="1800" dirty="0" err="1"/>
              <a:t>may</a:t>
            </a:r>
            <a:r>
              <a:rPr lang="de-CH" sz="1800" dirty="0"/>
              <a:t> </a:t>
            </a:r>
            <a:r>
              <a:rPr lang="de-CH" sz="1800" dirty="0" err="1"/>
              <a:t>be</a:t>
            </a:r>
            <a:r>
              <a:rPr lang="de-CH" sz="1800" dirty="0"/>
              <a:t> </a:t>
            </a:r>
            <a:r>
              <a:rPr lang="de-CH" sz="1800" dirty="0" err="1"/>
              <a:t>used</a:t>
            </a:r>
            <a:r>
              <a:rPr lang="de-CH" sz="1800" dirty="0"/>
              <a:t> </a:t>
            </a:r>
            <a:r>
              <a:rPr lang="de-CH" sz="1800" dirty="0" err="1"/>
              <a:t>for</a:t>
            </a:r>
            <a:r>
              <a:rPr lang="de-CH" sz="1800" dirty="0"/>
              <a:t> </a:t>
            </a:r>
            <a:r>
              <a:rPr lang="de-CH" sz="1800" dirty="0" err="1"/>
              <a:t>admins</a:t>
            </a:r>
            <a:r>
              <a:rPr lang="de-CH" sz="1800" dirty="0" smtClean="0"/>
              <a:t>.)</a:t>
            </a:r>
            <a:endParaRPr lang="de-CH" sz="1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sz="1800" b="1" dirty="0" err="1"/>
              <a:t>CASAuthenticator</a:t>
            </a:r>
            <a:r>
              <a:rPr lang="de-CH" sz="1800" dirty="0"/>
              <a:t> </a:t>
            </a:r>
            <a:r>
              <a:rPr lang="de-CH" sz="1800" dirty="0" err="1"/>
              <a:t>for</a:t>
            </a:r>
            <a:r>
              <a:rPr lang="de-CH" sz="1800" dirty="0"/>
              <a:t> CAS Single </a:t>
            </a:r>
            <a:r>
              <a:rPr lang="de-CH" sz="1800" dirty="0" err="1"/>
              <a:t>Sign</a:t>
            </a:r>
            <a:r>
              <a:rPr lang="de-CH" sz="1800" dirty="0"/>
              <a:t>-on SSO</a:t>
            </a:r>
          </a:p>
        </p:txBody>
      </p:sp>
    </p:spTree>
    <p:extLst>
      <p:ext uri="{BB962C8B-B14F-4D97-AF65-F5344CB8AC3E}">
        <p14:creationId xmlns:p14="http://schemas.microsoft.com/office/powerpoint/2010/main" val="31684670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Spawners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BatchSpawner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spawning</a:t>
            </a:r>
            <a:r>
              <a:rPr lang="de-CH" sz="1400" dirty="0"/>
              <a:t> remote </a:t>
            </a:r>
            <a:r>
              <a:rPr lang="de-CH" sz="1400" dirty="0" err="1"/>
              <a:t>servers</a:t>
            </a:r>
            <a:r>
              <a:rPr lang="de-CH" sz="1400" dirty="0"/>
              <a:t> </a:t>
            </a:r>
            <a:r>
              <a:rPr lang="de-CH" sz="1400" dirty="0" err="1"/>
              <a:t>using</a:t>
            </a:r>
            <a:r>
              <a:rPr lang="de-CH" sz="1400" dirty="0"/>
              <a:t> </a:t>
            </a:r>
            <a:r>
              <a:rPr lang="de-CH" sz="1400" dirty="0" err="1"/>
              <a:t>batch</a:t>
            </a:r>
            <a:r>
              <a:rPr lang="de-CH" sz="1400" dirty="0"/>
              <a:t> </a:t>
            </a:r>
            <a:r>
              <a:rPr lang="de-CH" sz="1400" dirty="0" err="1"/>
              <a:t>systems</a:t>
            </a:r>
            <a:r>
              <a:rPr lang="de-CH" sz="1400" dirty="0"/>
              <a:t> (</a:t>
            </a:r>
            <a:r>
              <a:rPr lang="de-CH" sz="1400" dirty="0" err="1"/>
              <a:t>Torque</a:t>
            </a:r>
            <a:r>
              <a:rPr lang="de-CH" sz="1400" dirty="0"/>
              <a:t>, PBS, </a:t>
            </a:r>
            <a:r>
              <a:rPr lang="de-CH" sz="1400" dirty="0" err="1"/>
              <a:t>Slurm</a:t>
            </a:r>
            <a:r>
              <a:rPr lang="de-CH" sz="1400" dirty="0"/>
              <a:t>, </a:t>
            </a:r>
            <a:r>
              <a:rPr lang="de-CH" sz="1400" dirty="0" err="1"/>
              <a:t>etc</a:t>
            </a:r>
            <a:r>
              <a:rPr lang="de-CH" sz="1400" dirty="0"/>
              <a:t>)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DockerSpawner</a:t>
            </a:r>
            <a:r>
              <a:rPr lang="de-CH" sz="1400" dirty="0"/>
              <a:t>, </a:t>
            </a:r>
            <a:r>
              <a:rPr lang="de-CH" sz="1400" dirty="0" err="1"/>
              <a:t>which</a:t>
            </a:r>
            <a:r>
              <a:rPr lang="de-CH" sz="1400" dirty="0"/>
              <a:t> </a:t>
            </a:r>
            <a:r>
              <a:rPr lang="de-CH" sz="1400" dirty="0" err="1"/>
              <a:t>actually</a:t>
            </a:r>
            <a:r>
              <a:rPr lang="de-CH" sz="1400" dirty="0"/>
              <a:t> </a:t>
            </a:r>
            <a:r>
              <a:rPr lang="de-CH" sz="1400" dirty="0" err="1"/>
              <a:t>has</a:t>
            </a:r>
            <a:r>
              <a:rPr lang="de-CH" sz="1400" dirty="0"/>
              <a:t> </a:t>
            </a:r>
            <a:r>
              <a:rPr lang="de-CH" sz="1400" dirty="0" err="1"/>
              <a:t>two</a:t>
            </a:r>
            <a:r>
              <a:rPr lang="de-CH" sz="1400" dirty="0"/>
              <a:t> different </a:t>
            </a:r>
            <a:r>
              <a:rPr lang="de-CH" sz="1400" dirty="0" err="1"/>
              <a:t>spawners</a:t>
            </a:r>
            <a:r>
              <a:rPr lang="de-CH" sz="1400" dirty="0"/>
              <a:t> in it:</a:t>
            </a:r>
          </a:p>
          <a:p>
            <a:pPr marL="6953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dirty="0" err="1"/>
              <a:t>dockerspawner.DockerSpawner</a:t>
            </a:r>
            <a:r>
              <a:rPr lang="de-CH" sz="1400" dirty="0"/>
              <a:t>,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spawning</a:t>
            </a:r>
            <a:r>
              <a:rPr lang="de-CH" sz="1400" dirty="0"/>
              <a:t> </a:t>
            </a:r>
            <a:r>
              <a:rPr lang="de-CH" sz="1400" dirty="0" err="1"/>
              <a:t>identical</a:t>
            </a:r>
            <a:r>
              <a:rPr lang="de-CH" sz="1400" dirty="0"/>
              <a:t> Docker </a:t>
            </a:r>
            <a:r>
              <a:rPr lang="de-CH" sz="1400" dirty="0" err="1"/>
              <a:t>containers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each</a:t>
            </a:r>
            <a:r>
              <a:rPr lang="de-CH" sz="1400" dirty="0"/>
              <a:t> </a:t>
            </a:r>
            <a:r>
              <a:rPr lang="de-CH" sz="1400" dirty="0" err="1"/>
              <a:t>user</a:t>
            </a:r>
            <a:endParaRPr lang="de-CH" sz="1400" dirty="0"/>
          </a:p>
          <a:p>
            <a:pPr marL="695325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dirty="0" err="1"/>
              <a:t>dockerspawner.SystemUserSpawner</a:t>
            </a:r>
            <a:r>
              <a:rPr lang="de-CH" sz="1400" dirty="0"/>
              <a:t>,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spawning</a:t>
            </a:r>
            <a:r>
              <a:rPr lang="de-CH" sz="1400" dirty="0"/>
              <a:t> Docker </a:t>
            </a:r>
            <a:r>
              <a:rPr lang="de-CH" sz="1400" dirty="0" err="1"/>
              <a:t>containers</a:t>
            </a:r>
            <a:r>
              <a:rPr lang="de-CH" sz="1400" dirty="0"/>
              <a:t> </a:t>
            </a:r>
            <a:r>
              <a:rPr lang="de-CH" sz="1400" dirty="0" err="1"/>
              <a:t>with</a:t>
            </a:r>
            <a:r>
              <a:rPr lang="de-CH" sz="1400" dirty="0"/>
              <a:t> an </a:t>
            </a:r>
            <a:r>
              <a:rPr lang="de-CH" sz="1400" dirty="0" err="1"/>
              <a:t>environment</a:t>
            </a:r>
            <a:r>
              <a:rPr lang="de-CH" sz="1400" dirty="0"/>
              <a:t> </a:t>
            </a:r>
            <a:r>
              <a:rPr lang="de-CH" sz="1400" dirty="0" err="1"/>
              <a:t>and</a:t>
            </a:r>
            <a:r>
              <a:rPr lang="de-CH" sz="1400" dirty="0"/>
              <a:t> </a:t>
            </a:r>
            <a:r>
              <a:rPr lang="de-CH" sz="1400" dirty="0" err="1"/>
              <a:t>home</a:t>
            </a:r>
            <a:r>
              <a:rPr lang="de-CH" sz="1400" dirty="0"/>
              <a:t> </a:t>
            </a:r>
            <a:r>
              <a:rPr lang="de-CH" sz="1400" dirty="0" err="1"/>
              <a:t>directory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each</a:t>
            </a:r>
            <a:r>
              <a:rPr lang="de-CH" sz="1400" dirty="0"/>
              <a:t> </a:t>
            </a:r>
            <a:r>
              <a:rPr lang="de-CH" sz="1400" dirty="0" err="1"/>
              <a:t>user</a:t>
            </a:r>
            <a:endParaRPr lang="de-CH" sz="14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ImageSpawner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allowing</a:t>
            </a:r>
            <a:r>
              <a:rPr lang="de-CH" sz="1400" dirty="0"/>
              <a:t> </a:t>
            </a:r>
            <a:r>
              <a:rPr lang="de-CH" sz="1400" dirty="0" err="1"/>
              <a:t>users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choose</a:t>
            </a:r>
            <a:r>
              <a:rPr lang="de-CH" sz="1400" dirty="0"/>
              <a:t> </a:t>
            </a:r>
            <a:r>
              <a:rPr lang="de-CH" sz="1400" dirty="0" err="1"/>
              <a:t>which</a:t>
            </a:r>
            <a:r>
              <a:rPr lang="de-CH" sz="1400" dirty="0"/>
              <a:t> Docker </a:t>
            </a:r>
            <a:r>
              <a:rPr lang="de-CH" sz="1400" dirty="0" err="1"/>
              <a:t>image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spawn</a:t>
            </a:r>
            <a:r>
              <a:rPr lang="de-CH" sz="1400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KubeSpawner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use</a:t>
            </a:r>
            <a:r>
              <a:rPr lang="de-CH" sz="1400" dirty="0"/>
              <a:t> </a:t>
            </a:r>
            <a:r>
              <a:rPr lang="de-CH" sz="1400" dirty="0" err="1"/>
              <a:t>with</a:t>
            </a:r>
            <a:r>
              <a:rPr lang="de-CH" sz="1400" dirty="0"/>
              <a:t> </a:t>
            </a:r>
            <a:r>
              <a:rPr lang="de-CH" sz="1400" dirty="0" err="1"/>
              <a:t>Kubernetes</a:t>
            </a:r>
            <a:r>
              <a:rPr lang="de-CH" sz="1400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MarathonSpawner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spawning</a:t>
            </a:r>
            <a:r>
              <a:rPr lang="de-CH" sz="1400" dirty="0"/>
              <a:t> </a:t>
            </a:r>
            <a:r>
              <a:rPr lang="de-CH" sz="1400" dirty="0" err="1"/>
              <a:t>instances</a:t>
            </a:r>
            <a:r>
              <a:rPr lang="de-CH" sz="1400" dirty="0"/>
              <a:t> on Marathon.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UCRSpawner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spawning</a:t>
            </a:r>
            <a:r>
              <a:rPr lang="de-CH" sz="1400" dirty="0"/>
              <a:t> GPU </a:t>
            </a:r>
            <a:r>
              <a:rPr lang="de-CH" sz="1400" dirty="0" err="1"/>
              <a:t>instances</a:t>
            </a:r>
            <a:r>
              <a:rPr lang="de-CH" sz="1400" dirty="0"/>
              <a:t> on Marathon.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RemoteSpawner</a:t>
            </a:r>
            <a:endParaRPr lang="de-CH" sz="1400" b="1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SimpleSpawner</a:t>
            </a:r>
            <a:r>
              <a:rPr lang="de-CH" sz="1400" dirty="0"/>
              <a:t>,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testing</a:t>
            </a:r>
            <a:r>
              <a:rPr lang="de-CH" sz="1400" dirty="0"/>
              <a:t> </a:t>
            </a:r>
            <a:r>
              <a:rPr lang="de-CH" sz="1400" dirty="0" err="1"/>
              <a:t>purposes</a:t>
            </a:r>
            <a:r>
              <a:rPr lang="de-CH" sz="1400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SystemdSpawner</a:t>
            </a:r>
            <a:r>
              <a:rPr lang="de-CH" sz="1400" dirty="0"/>
              <a:t>, </a:t>
            </a:r>
            <a:r>
              <a:rPr lang="de-CH" sz="1400" dirty="0" err="1"/>
              <a:t>spawns</a:t>
            </a:r>
            <a:r>
              <a:rPr lang="de-CH" sz="1400" dirty="0"/>
              <a:t> </a:t>
            </a:r>
            <a:r>
              <a:rPr lang="de-CH" sz="1400" dirty="0" err="1"/>
              <a:t>notebooks</a:t>
            </a:r>
            <a:r>
              <a:rPr lang="de-CH" sz="1400" dirty="0"/>
              <a:t> </a:t>
            </a:r>
            <a:r>
              <a:rPr lang="de-CH" sz="1400" dirty="0" err="1"/>
              <a:t>with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isolation</a:t>
            </a:r>
            <a:r>
              <a:rPr lang="de-CH" sz="1400" dirty="0"/>
              <a:t> / </a:t>
            </a:r>
            <a:r>
              <a:rPr lang="de-CH" sz="1400" dirty="0" err="1"/>
              <a:t>security</a:t>
            </a:r>
            <a:r>
              <a:rPr lang="de-CH" sz="1400" dirty="0"/>
              <a:t> </a:t>
            </a:r>
            <a:r>
              <a:rPr lang="de-CH" sz="1400" dirty="0" err="1"/>
              <a:t>benefits</a:t>
            </a:r>
            <a:r>
              <a:rPr lang="de-CH" sz="1400" dirty="0"/>
              <a:t> </a:t>
            </a:r>
            <a:r>
              <a:rPr lang="de-CH" sz="1400" dirty="0" err="1"/>
              <a:t>of</a:t>
            </a:r>
            <a:r>
              <a:rPr lang="de-CH" sz="1400" dirty="0"/>
              <a:t> </a:t>
            </a:r>
            <a:r>
              <a:rPr lang="de-CH" sz="1400" dirty="0" err="1"/>
              <a:t>containers</a:t>
            </a:r>
            <a:r>
              <a:rPr lang="de-CH" sz="1400" dirty="0"/>
              <a:t> </a:t>
            </a:r>
            <a:r>
              <a:rPr lang="de-CH" sz="1400" dirty="0" err="1"/>
              <a:t>without</a:t>
            </a:r>
            <a:r>
              <a:rPr lang="de-CH" sz="1400" dirty="0"/>
              <a:t> </a:t>
            </a:r>
            <a:r>
              <a:rPr lang="de-CH" sz="1400" dirty="0" err="1"/>
              <a:t>the</a:t>
            </a:r>
            <a:r>
              <a:rPr lang="de-CH" sz="1400" dirty="0"/>
              <a:t> </a:t>
            </a:r>
            <a:r>
              <a:rPr lang="de-CH" sz="1400" dirty="0" err="1"/>
              <a:t>complexity</a:t>
            </a:r>
            <a:r>
              <a:rPr lang="de-CH" sz="1400" dirty="0"/>
              <a:t> </a:t>
            </a:r>
            <a:r>
              <a:rPr lang="de-CH" sz="1400" dirty="0" err="1"/>
              <a:t>of</a:t>
            </a:r>
            <a:r>
              <a:rPr lang="de-CH" sz="1400" dirty="0"/>
              <a:t> </a:t>
            </a:r>
            <a:r>
              <a:rPr lang="de-CH" sz="1400" dirty="0" err="1"/>
              <a:t>image</a:t>
            </a:r>
            <a:r>
              <a:rPr lang="de-CH" sz="1400" dirty="0"/>
              <a:t> </a:t>
            </a:r>
            <a:r>
              <a:rPr lang="de-CH" sz="1400" dirty="0" err="1"/>
              <a:t>management</a:t>
            </a:r>
            <a:r>
              <a:rPr lang="de-CH" sz="1400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SudoSpawner</a:t>
            </a:r>
            <a:r>
              <a:rPr lang="de-CH" sz="1400" dirty="0"/>
              <a:t> </a:t>
            </a:r>
            <a:r>
              <a:rPr lang="de-CH" sz="1400" dirty="0" err="1"/>
              <a:t>uses</a:t>
            </a:r>
            <a:r>
              <a:rPr lang="de-CH" sz="1400" dirty="0"/>
              <a:t> </a:t>
            </a:r>
            <a:r>
              <a:rPr lang="de-CH" sz="1400" dirty="0" err="1"/>
              <a:t>sudo</a:t>
            </a:r>
            <a:r>
              <a:rPr lang="de-CH" sz="1400" dirty="0"/>
              <a:t>. </a:t>
            </a:r>
            <a:r>
              <a:rPr lang="de-CH" sz="1400" dirty="0" err="1"/>
              <a:t>SystemdSpawner</a:t>
            </a:r>
            <a:r>
              <a:rPr lang="de-CH" sz="1400" dirty="0"/>
              <a:t> </a:t>
            </a:r>
            <a:r>
              <a:rPr lang="de-CH" sz="1400" dirty="0" err="1"/>
              <a:t>is</a:t>
            </a:r>
            <a:r>
              <a:rPr lang="de-CH" sz="1400" dirty="0"/>
              <a:t> </a:t>
            </a:r>
            <a:r>
              <a:rPr lang="de-CH" sz="1400" dirty="0" err="1"/>
              <a:t>recommended</a:t>
            </a:r>
            <a:r>
              <a:rPr lang="de-CH" sz="1400" dirty="0"/>
              <a:t> </a:t>
            </a:r>
            <a:r>
              <a:rPr lang="de-CH" sz="1400" dirty="0" err="1"/>
              <a:t>instead</a:t>
            </a:r>
            <a:r>
              <a:rPr lang="de-CH" sz="1400" dirty="0"/>
              <a:t> </a:t>
            </a:r>
            <a:r>
              <a:rPr lang="de-CH" sz="1400" dirty="0" err="1"/>
              <a:t>of</a:t>
            </a:r>
            <a:r>
              <a:rPr lang="de-CH" sz="1400" dirty="0"/>
              <a:t> </a:t>
            </a:r>
            <a:r>
              <a:rPr lang="de-CH" sz="1400" dirty="0" err="1"/>
              <a:t>SudoSpawner</a:t>
            </a:r>
            <a:r>
              <a:rPr lang="de-CH" sz="1400" dirty="0"/>
              <a:t>, </a:t>
            </a:r>
            <a:r>
              <a:rPr lang="de-CH" sz="1400" dirty="0" err="1"/>
              <a:t>if</a:t>
            </a:r>
            <a:r>
              <a:rPr lang="de-CH" sz="1400" dirty="0"/>
              <a:t> it </a:t>
            </a:r>
            <a:r>
              <a:rPr lang="de-CH" sz="1400" dirty="0" err="1"/>
              <a:t>is</a:t>
            </a:r>
            <a:r>
              <a:rPr lang="de-CH" sz="1400" dirty="0"/>
              <a:t> </a:t>
            </a:r>
            <a:r>
              <a:rPr lang="de-CH" sz="1400" dirty="0" err="1"/>
              <a:t>available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you</a:t>
            </a:r>
            <a:r>
              <a:rPr lang="de-CH" sz="1400" dirty="0"/>
              <a:t>.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de-CH" sz="1400" b="1" dirty="0" err="1"/>
              <a:t>WrapSpawner</a:t>
            </a:r>
            <a:r>
              <a:rPr lang="de-CH" sz="1400" dirty="0"/>
              <a:t> </a:t>
            </a:r>
            <a:r>
              <a:rPr lang="de-CH" sz="1400" dirty="0" err="1"/>
              <a:t>allows</a:t>
            </a:r>
            <a:r>
              <a:rPr lang="de-CH" sz="1400" dirty="0"/>
              <a:t> </a:t>
            </a:r>
            <a:r>
              <a:rPr lang="de-CH" sz="1400" dirty="0" err="1"/>
              <a:t>spawner</a:t>
            </a:r>
            <a:r>
              <a:rPr lang="de-CH" sz="1400" dirty="0"/>
              <a:t> </a:t>
            </a:r>
            <a:r>
              <a:rPr lang="de-CH" sz="1400" dirty="0" err="1"/>
              <a:t>class</a:t>
            </a:r>
            <a:r>
              <a:rPr lang="de-CH" sz="1400" dirty="0"/>
              <a:t> </a:t>
            </a:r>
            <a:r>
              <a:rPr lang="de-CH" sz="1400" dirty="0" err="1"/>
              <a:t>and</a:t>
            </a:r>
            <a:r>
              <a:rPr lang="de-CH" sz="1400" dirty="0"/>
              <a:t> </a:t>
            </a:r>
            <a:r>
              <a:rPr lang="de-CH" sz="1400" dirty="0" err="1"/>
              <a:t>options</a:t>
            </a:r>
            <a:r>
              <a:rPr lang="de-CH" sz="1400" dirty="0"/>
              <a:t> </a:t>
            </a:r>
            <a:r>
              <a:rPr lang="de-CH" sz="1400" dirty="0" err="1"/>
              <a:t>to</a:t>
            </a:r>
            <a:r>
              <a:rPr lang="de-CH" sz="1400" dirty="0"/>
              <a:t> </a:t>
            </a:r>
            <a:r>
              <a:rPr lang="de-CH" sz="1400" dirty="0" err="1"/>
              <a:t>be</a:t>
            </a:r>
            <a:r>
              <a:rPr lang="de-CH" sz="1400" dirty="0"/>
              <a:t> </a:t>
            </a:r>
            <a:r>
              <a:rPr lang="de-CH" sz="1400" dirty="0" err="1"/>
              <a:t>chosen</a:t>
            </a:r>
            <a:r>
              <a:rPr lang="de-CH" sz="1400" dirty="0"/>
              <a:t> at </a:t>
            </a:r>
            <a:r>
              <a:rPr lang="de-CH" sz="1400" dirty="0" err="1"/>
              <a:t>runtime</a:t>
            </a:r>
            <a:r>
              <a:rPr lang="de-CH" sz="1400" dirty="0"/>
              <a:t>. </a:t>
            </a:r>
            <a:r>
              <a:rPr lang="de-CH" sz="1400" dirty="0" err="1"/>
              <a:t>Includes</a:t>
            </a:r>
            <a:r>
              <a:rPr lang="de-CH" sz="1400" dirty="0"/>
              <a:t> </a:t>
            </a:r>
            <a:r>
              <a:rPr lang="de-CH" sz="1400" dirty="0" err="1"/>
              <a:t>ProfilesSpawner</a:t>
            </a:r>
            <a:r>
              <a:rPr lang="de-CH" sz="1400" dirty="0"/>
              <a:t> </a:t>
            </a:r>
            <a:r>
              <a:rPr lang="de-CH" sz="1400" dirty="0" err="1"/>
              <a:t>for</a:t>
            </a:r>
            <a:r>
              <a:rPr lang="de-CH" sz="1400" dirty="0"/>
              <a:t> </a:t>
            </a:r>
            <a:r>
              <a:rPr lang="de-CH" sz="1400" dirty="0" err="1"/>
              <a:t>doing</a:t>
            </a:r>
            <a:r>
              <a:rPr lang="de-CH" sz="1400" dirty="0"/>
              <a:t> </a:t>
            </a:r>
            <a:r>
              <a:rPr lang="de-CH" sz="1400" dirty="0" err="1"/>
              <a:t>this</a:t>
            </a:r>
            <a:r>
              <a:rPr lang="de-CH" sz="1400" dirty="0"/>
              <a:t> </a:t>
            </a:r>
            <a:r>
              <a:rPr lang="de-CH" sz="1400" dirty="0" err="1"/>
              <a:t>from</a:t>
            </a:r>
            <a:r>
              <a:rPr lang="de-CH" sz="1400" dirty="0"/>
              <a:t> a </a:t>
            </a:r>
            <a:r>
              <a:rPr lang="de-CH" sz="1400" dirty="0" err="1"/>
              <a:t>spawner</a:t>
            </a:r>
            <a:r>
              <a:rPr lang="de-CH" sz="1400" dirty="0"/>
              <a:t> </a:t>
            </a:r>
            <a:r>
              <a:rPr lang="de-CH" sz="1400" dirty="0" err="1"/>
              <a:t>options</a:t>
            </a:r>
            <a:r>
              <a:rPr lang="de-CH" sz="1400" dirty="0"/>
              <a:t> form. </a:t>
            </a:r>
            <a:r>
              <a:rPr lang="de-CH" sz="1400" dirty="0" err="1"/>
              <a:t>Formerly</a:t>
            </a:r>
            <a:r>
              <a:rPr lang="de-CH" sz="1400" dirty="0"/>
              <a:t> </a:t>
            </a:r>
            <a:r>
              <a:rPr lang="de-CH" sz="1400" dirty="0" err="1"/>
              <a:t>part</a:t>
            </a:r>
            <a:r>
              <a:rPr lang="de-CH" sz="1400" dirty="0"/>
              <a:t> </a:t>
            </a:r>
            <a:r>
              <a:rPr lang="de-CH" sz="1400" dirty="0" err="1"/>
              <a:t>of</a:t>
            </a:r>
            <a:r>
              <a:rPr lang="de-CH" sz="1400" dirty="0"/>
              <a:t> </a:t>
            </a:r>
            <a:r>
              <a:rPr lang="de-CH" sz="1400" dirty="0" err="1"/>
              <a:t>BatchSpawner</a:t>
            </a:r>
            <a:r>
              <a:rPr lang="de-CH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41473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31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Installation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Installation </a:t>
            </a:r>
            <a:r>
              <a:rPr lang="de-CH" dirty="0" err="1" smtClean="0"/>
              <a:t>is</a:t>
            </a:r>
            <a:r>
              <a:rPr lang="de-CH" dirty="0" smtClean="0"/>
              <a:t> easy 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read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docs</a:t>
            </a:r>
            <a:r>
              <a:rPr lang="de-CH" dirty="0" smtClean="0"/>
              <a:t>:</a:t>
            </a:r>
            <a:endParaRPr lang="de-CH" dirty="0">
              <a:hlinkClick r:id="rId2"/>
            </a:endParaRPr>
          </a:p>
          <a:p>
            <a:r>
              <a:rPr lang="de-CH" dirty="0" smtClean="0">
                <a:hlinkClick r:id="rId2"/>
              </a:rPr>
              <a:t>https</a:t>
            </a:r>
            <a:r>
              <a:rPr lang="de-CH" dirty="0">
                <a:hlinkClick r:id="rId2"/>
              </a:rPr>
              <a:t>://</a:t>
            </a:r>
            <a:r>
              <a:rPr lang="de-CH" dirty="0" smtClean="0">
                <a:hlinkClick r:id="rId2"/>
              </a:rPr>
              <a:t>jupyterhub.readthedocs.io/en/stable/installation-guide.html</a:t>
            </a:r>
            <a:endParaRPr lang="de-CH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use</a:t>
            </a:r>
            <a:r>
              <a:rPr lang="de-CH" dirty="0" smtClean="0"/>
              <a:t>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install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r>
              <a:rPr lang="de-CH" dirty="0" smtClean="0"/>
              <a:t> </a:t>
            </a:r>
            <a:r>
              <a:rPr lang="de-CH" dirty="0" err="1" smtClean="0"/>
              <a:t>without</a:t>
            </a:r>
            <a:r>
              <a:rPr lang="de-CH" dirty="0" smtClean="0"/>
              <a:t> Docker</a:t>
            </a:r>
          </a:p>
          <a:p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Cluster? GPU?</a:t>
            </a:r>
          </a:p>
          <a:p>
            <a:r>
              <a:rPr lang="de-CH" sz="1200" dirty="0">
                <a:hlinkClick r:id="rId3"/>
              </a:rPr>
              <a:t>https://</a:t>
            </a:r>
            <a:r>
              <a:rPr lang="de-CH" sz="1200" dirty="0" smtClean="0">
                <a:hlinkClick r:id="rId3"/>
              </a:rPr>
              <a:t>zero-to-jupyterhub-with-kubernetes.readthedocs.io/en/latest/index.html</a:t>
            </a:r>
            <a:endParaRPr lang="de-CH" sz="1200" dirty="0" smtClean="0"/>
          </a:p>
          <a:p>
            <a:r>
              <a:rPr lang="de-CH" sz="1200" dirty="0">
                <a:hlinkClick r:id="rId4"/>
              </a:rPr>
              <a:t>https://</a:t>
            </a:r>
            <a:r>
              <a:rPr lang="de-CH" sz="1200" dirty="0" smtClean="0">
                <a:hlinkClick r:id="rId4"/>
              </a:rPr>
              <a:t>github.com/gifford-lab/jupyterhub</a:t>
            </a:r>
            <a:endParaRPr lang="de-CH" sz="1200" dirty="0" smtClean="0"/>
          </a:p>
          <a:p>
            <a:r>
              <a:rPr lang="de-CH" sz="1200" dirty="0">
                <a:hlinkClick r:id="rId5"/>
              </a:rPr>
              <a:t>https://</a:t>
            </a:r>
            <a:r>
              <a:rPr lang="de-CH" sz="1200" dirty="0" smtClean="0">
                <a:hlinkClick r:id="rId5"/>
              </a:rPr>
              <a:t>ritazh.com/running-jupyter-notebook-and-tensorboard-on-gpu-on-azure-using-kubernetes-e4c43948e9a8</a:t>
            </a:r>
            <a:endParaRPr lang="de-CH" sz="1200" dirty="0" smtClean="0"/>
          </a:p>
          <a:p>
            <a:r>
              <a:rPr lang="de-CH" sz="1200" dirty="0">
                <a:hlinkClick r:id="rId6"/>
              </a:rPr>
              <a:t>http://mathalope.co.uk/2017/09/25/how-to-setup-tensorflow-jupyter-notebook-on-intel-nervana-ai-cluster-colfax-for-deep-learning</a:t>
            </a:r>
            <a:r>
              <a:rPr lang="de-CH" sz="1200" dirty="0" smtClean="0">
                <a:hlinkClick r:id="rId6"/>
              </a:rPr>
              <a:t>/</a:t>
            </a:r>
            <a:endParaRPr lang="de-CH" sz="1200" dirty="0" smtClean="0"/>
          </a:p>
          <a:p>
            <a:r>
              <a:rPr lang="de-CH" sz="1200" dirty="0" smtClean="0"/>
              <a:t>…</a:t>
            </a:r>
            <a:r>
              <a:rPr lang="de-CH" sz="1200" dirty="0" err="1" smtClean="0"/>
              <a:t>and</a:t>
            </a:r>
            <a:r>
              <a:rPr lang="de-CH" sz="1200" dirty="0" smtClean="0"/>
              <a:t> </a:t>
            </a:r>
            <a:r>
              <a:rPr lang="de-CH" sz="1200" dirty="0" err="1" smtClean="0"/>
              <a:t>much</a:t>
            </a:r>
            <a:r>
              <a:rPr lang="de-CH" sz="1200" dirty="0" smtClean="0"/>
              <a:t> </a:t>
            </a:r>
            <a:r>
              <a:rPr lang="de-CH" sz="1200" dirty="0" err="1" smtClean="0"/>
              <a:t>more</a:t>
            </a:r>
            <a:r>
              <a:rPr lang="de-CH" sz="1200" dirty="0" smtClean="0"/>
              <a:t>…</a:t>
            </a:r>
          </a:p>
          <a:p>
            <a:endParaRPr lang="de-CH" sz="1200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i="1" dirty="0"/>
          </a:p>
        </p:txBody>
      </p:sp>
    </p:spTree>
    <p:extLst>
      <p:ext uri="{BB962C8B-B14F-4D97-AF65-F5344CB8AC3E}">
        <p14:creationId xmlns:p14="http://schemas.microsoft.com/office/powerpoint/2010/main" val="262842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BG-PP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HABG-PP</Template>
  <TotalTime>0</TotalTime>
  <Words>982</Words>
  <Application>Microsoft Office PowerPoint</Application>
  <PresentationFormat>Benutzerdefiniert</PresentationFormat>
  <Paragraphs>206</Paragraphs>
  <Slides>22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Courier New</vt:lpstr>
      <vt:lpstr>Raleway</vt:lpstr>
      <vt:lpstr>HABG-PP</vt:lpstr>
      <vt:lpstr>Teaching with JupyterHub - lessons learned</vt:lpstr>
      <vt:lpstr>PowerPoint-Präsentation</vt:lpstr>
      <vt:lpstr>What am I teaching ? (Python related courses only)</vt:lpstr>
      <vt:lpstr>Where? Our New Campus (4500 People, 250M €, built in 4 years)</vt:lpstr>
      <vt:lpstr>What am I teaching ? (Python related courses only)</vt:lpstr>
      <vt:lpstr>About JupyterHub</vt:lpstr>
      <vt:lpstr>Authenticators – User Login</vt:lpstr>
      <vt:lpstr>Spawners</vt:lpstr>
      <vt:lpstr>Installation</vt:lpstr>
      <vt:lpstr>Configuration</vt:lpstr>
      <vt:lpstr>Login to JupyterHub</vt:lpstr>
      <vt:lpstr>Starting Jupyter Lab for the user</vt:lpstr>
      <vt:lpstr>Login to JupyterHub</vt:lpstr>
      <vt:lpstr>genusers.py - creating User/password for a specific course</vt:lpstr>
      <vt:lpstr>deploy_coursename.py</vt:lpstr>
      <vt:lpstr>deploy_coursename.py</vt:lpstr>
      <vt:lpstr>Large Data Files</vt:lpstr>
      <vt:lpstr>Cluster for JupyterHub</vt:lpstr>
      <vt:lpstr>Students feedback</vt:lpstr>
      <vt:lpstr>Conclusion &amp; Outlook</vt:lpstr>
      <vt:lpstr>PowerPoint-Präsentation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martin.christen</dc:creator>
  <cp:lastModifiedBy>Christen Martin</cp:lastModifiedBy>
  <cp:revision>343</cp:revision>
  <cp:lastPrinted>2018-07-27T09:24:55Z</cp:lastPrinted>
  <dcterms:created xsi:type="dcterms:W3CDTF">2013-09-04T07:31:15Z</dcterms:created>
  <dcterms:modified xsi:type="dcterms:W3CDTF">2018-08-31T07:30:21Z</dcterms:modified>
</cp:coreProperties>
</file>